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67" r:id="rId3"/>
    <p:sldId id="257" r:id="rId4"/>
    <p:sldId id="258" r:id="rId5"/>
    <p:sldId id="259" r:id="rId6"/>
    <p:sldId id="263" r:id="rId7"/>
    <p:sldId id="262" r:id="rId8"/>
    <p:sldId id="260" r:id="rId9"/>
    <p:sldId id="261" r:id="rId10"/>
    <p:sldId id="264" r:id="rId11"/>
    <p:sldId id="265" r:id="rId12"/>
    <p:sldId id="266" r:id="rId13"/>
  </p:sldIdLst>
  <p:sldSz cx="14630400" cy="8229600"/>
  <p:notesSz cx="8229600" cy="14630400"/>
  <p:embeddedFontLst>
    <p:embeddedFont>
      <p:font typeface="Lora" pitchFamily="2" charset="0"/>
      <p:regular r:id="rId15"/>
      <p:bold r:id="rId16"/>
      <p:italic r:id="rId17"/>
      <p:boldItalic r:id="rId18"/>
    </p:embeddedFont>
    <p:embeddedFont>
      <p:font typeface="Source Sans 3"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heme" Target="theme/theme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51304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207B90-50E4-E67A-EC5D-61DDB8273E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AC4560-6277-39ED-CB23-6BA8FC7ACB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CBE6E4-3A25-E1F1-3FDE-4BD2CF4E558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638F854-D7A4-F820-47FA-1302886E0ABB}"/>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616924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BB97F-2ABC-B49F-37BB-1AA51F4EA9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B4103B-C07E-2816-D5CB-8D98A25D7A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9CBBC8-7334-DFFF-434D-737FCAE88F9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9C9585F-7017-5167-1977-69258DB79E15}"/>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617065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3E256B-9F88-E162-2E42-39DC3E2CD4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4C9944-9C20-B87C-22E2-C85FFB3150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B0B300-93E6-0B73-A68B-81F6B89B5DB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9F196B7-B87E-99E2-C66E-AE1176A5CF29}"/>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74274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671267-9342-A69E-DADD-BBC9269588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02DAB4-CE34-0A38-4416-732FE531EF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38AE09-410F-2816-9079-FE4504EC041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ADD6130-6665-5976-2A1C-59A85265142A}"/>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915940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811C54-7434-C052-4DD3-4ECA2F6856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E8E17E-53D6-D421-472A-9FFC8FB168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6F3511-388F-39BF-96D1-ABA7591DECF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CF937F2-1913-4A75-EF94-D83E4F0D4534}"/>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700479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959286" y="1523881"/>
            <a:ext cx="7225427" cy="704017"/>
          </a:xfrm>
          <a:prstGeom prst="rect">
            <a:avLst/>
          </a:prstGeom>
          <a:noFill/>
          <a:ln/>
        </p:spPr>
        <p:txBody>
          <a:bodyPr wrap="none" lIns="0" tIns="0" rIns="0" bIns="0" rtlCol="0" anchor="t"/>
          <a:lstStyle/>
          <a:p>
            <a:pPr marL="0" indent="0" algn="ctr">
              <a:lnSpc>
                <a:spcPct val="150000"/>
              </a:lnSpc>
              <a:buNone/>
            </a:pPr>
            <a:r>
              <a:rPr lang="en-US" sz="4400" dirty="0">
                <a:solidFill>
                  <a:srgbClr val="F98AC7"/>
                </a:solidFill>
                <a:latin typeface="Lora" pitchFamily="34" charset="0"/>
              </a:rPr>
              <a:t>AVALANCHE</a:t>
            </a:r>
          </a:p>
          <a:p>
            <a:pPr marL="0" indent="0" algn="ctr">
              <a:lnSpc>
                <a:spcPct val="150000"/>
              </a:lnSpc>
              <a:buNone/>
            </a:pPr>
            <a:r>
              <a:rPr lang="en-US" sz="4400" dirty="0">
                <a:solidFill>
                  <a:srgbClr val="F98AC7"/>
                </a:solidFill>
                <a:latin typeface="Lora" pitchFamily="34" charset="0"/>
              </a:rPr>
              <a:t>The Scheduler’s Path</a:t>
            </a:r>
            <a:endParaRPr lang="en-US" sz="4400" dirty="0"/>
          </a:p>
        </p:txBody>
      </p:sp>
      <p:sp>
        <p:nvSpPr>
          <p:cNvPr id="4" name="Text 1"/>
          <p:cNvSpPr/>
          <p:nvPr/>
        </p:nvSpPr>
        <p:spPr>
          <a:xfrm>
            <a:off x="837724" y="4263271"/>
            <a:ext cx="7468553"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 </a:t>
            </a:r>
            <a:r>
              <a:rPr lang="en-US" sz="2000" dirty="0">
                <a:solidFill>
                  <a:srgbClr val="D6E5EF"/>
                </a:solidFill>
                <a:latin typeface="Source Sans 3" pitchFamily="34" charset="0"/>
                <a:ea typeface="Source Sans 3" pitchFamily="34" charset="-122"/>
                <a:cs typeface="Source Sans 3" pitchFamily="34" charset="-120"/>
              </a:rPr>
              <a:t>Developed a mini-OS scheduler implementing 4 CPU Scheduling methods – FCFS, SJF, Round Robin and Multilevel scheduling</a:t>
            </a:r>
          </a:p>
          <a:p>
            <a:pPr marL="0" indent="0" algn="l">
              <a:lnSpc>
                <a:spcPts val="3000"/>
              </a:lnSpc>
              <a:buNone/>
            </a:pPr>
            <a:endParaRPr lang="en-US" sz="2000" dirty="0">
              <a:solidFill>
                <a:srgbClr val="D6E5EF"/>
              </a:solidFill>
              <a:latin typeface="Source Sans 3" pitchFamily="34" charset="0"/>
            </a:endParaRPr>
          </a:p>
          <a:p>
            <a:pPr marL="0" indent="0" algn="l">
              <a:lnSpc>
                <a:spcPts val="3000"/>
              </a:lnSpc>
              <a:buNone/>
            </a:pPr>
            <a:endParaRPr lang="en-US" sz="2000" dirty="0">
              <a:solidFill>
                <a:srgbClr val="D6E5EF"/>
              </a:solidFill>
              <a:latin typeface="Source Sans 3" pitchFamily="34" charset="0"/>
            </a:endParaRPr>
          </a:p>
          <a:p>
            <a:pPr marL="0" indent="0" algn="l">
              <a:lnSpc>
                <a:spcPts val="3000"/>
              </a:lnSpc>
              <a:buNone/>
            </a:pPr>
            <a:r>
              <a:rPr lang="en-US" sz="2000" b="1" dirty="0">
                <a:solidFill>
                  <a:srgbClr val="D6E5EF"/>
                </a:solidFill>
                <a:latin typeface="Source Sans 3" pitchFamily="34" charset="0"/>
              </a:rPr>
              <a:t>By Team Elite (1</a:t>
            </a:r>
            <a:r>
              <a:rPr lang="en-US" sz="2000" b="1" baseline="30000" dirty="0">
                <a:solidFill>
                  <a:srgbClr val="D6E5EF"/>
                </a:solidFill>
                <a:latin typeface="Source Sans 3" pitchFamily="34" charset="0"/>
              </a:rPr>
              <a:t>st</a:t>
            </a:r>
            <a:r>
              <a:rPr lang="en-US" sz="2000" b="1" dirty="0">
                <a:solidFill>
                  <a:srgbClr val="D6E5EF"/>
                </a:solidFill>
                <a:latin typeface="Source Sans 3" pitchFamily="34" charset="0"/>
              </a:rPr>
              <a:t> Year) </a:t>
            </a:r>
            <a:r>
              <a:rPr lang="en-US" sz="2000" dirty="0">
                <a:solidFill>
                  <a:srgbClr val="D6E5EF"/>
                </a:solidFill>
                <a:latin typeface="Source Sans 3" pitchFamily="34" charset="0"/>
              </a:rPr>
              <a:t>:</a:t>
            </a:r>
          </a:p>
          <a:p>
            <a:pPr marL="0" indent="0" algn="l">
              <a:lnSpc>
                <a:spcPts val="3000"/>
              </a:lnSpc>
              <a:buNone/>
            </a:pPr>
            <a:r>
              <a:rPr lang="en-US" sz="2000" dirty="0">
                <a:solidFill>
                  <a:srgbClr val="D6E5EF"/>
                </a:solidFill>
                <a:latin typeface="Source Sans 3" pitchFamily="34" charset="0"/>
              </a:rPr>
              <a:t>~Vedant Verma</a:t>
            </a:r>
          </a:p>
          <a:p>
            <a:pPr marL="0" indent="0" algn="l">
              <a:lnSpc>
                <a:spcPts val="3000"/>
              </a:lnSpc>
              <a:buNone/>
            </a:pPr>
            <a:r>
              <a:rPr lang="en-US" sz="2000" dirty="0">
                <a:solidFill>
                  <a:srgbClr val="D6E5EF"/>
                </a:solidFill>
                <a:latin typeface="Source Sans 3" pitchFamily="34" charset="0"/>
              </a:rPr>
              <a:t>~Aviral Goswami</a:t>
            </a:r>
          </a:p>
          <a:p>
            <a:pPr marL="0" indent="0" algn="l">
              <a:lnSpc>
                <a:spcPts val="3000"/>
              </a:lnSpc>
              <a:buNone/>
            </a:pPr>
            <a:r>
              <a:rPr lang="en-US" sz="2000" dirty="0">
                <a:solidFill>
                  <a:srgbClr val="D6E5EF"/>
                </a:solidFill>
                <a:latin typeface="Source Sans 3" pitchFamily="34" charset="0"/>
              </a:rPr>
              <a:t>~Hariom Sing</a:t>
            </a:r>
          </a:p>
          <a:p>
            <a:pPr marL="0" indent="0" algn="l">
              <a:lnSpc>
                <a:spcPts val="3000"/>
              </a:lnSpc>
              <a:buNone/>
            </a:pPr>
            <a:r>
              <a:rPr lang="en-US" sz="2000" dirty="0">
                <a:solidFill>
                  <a:srgbClr val="D6E5EF"/>
                </a:solidFill>
                <a:latin typeface="Source Sans 3" pitchFamily="34" charset="0"/>
              </a:rPr>
              <a:t>~Anubhav Kumar</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58020F-C15A-E364-9482-E6075E98C927}"/>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02A514EA-970A-2BF3-35A6-02F07941CF5E}"/>
              </a:ext>
            </a:extLst>
          </p:cNvPr>
          <p:cNvSpPr/>
          <p:nvPr/>
        </p:nvSpPr>
        <p:spPr>
          <a:xfrm>
            <a:off x="1275874" y="987147"/>
            <a:ext cx="7378541" cy="547092"/>
          </a:xfrm>
          <a:prstGeom prst="rect">
            <a:avLst/>
          </a:prstGeom>
          <a:noFill/>
          <a:ln/>
        </p:spPr>
        <p:txBody>
          <a:bodyPr wrap="none" lIns="0" tIns="0" rIns="0" bIns="0" rtlCol="0" anchor="t"/>
          <a:lstStyle/>
          <a:p>
            <a:pPr marL="0" indent="0" algn="l">
              <a:lnSpc>
                <a:spcPts val="4300"/>
              </a:lnSpc>
              <a:buNone/>
            </a:pPr>
            <a:r>
              <a:rPr lang="en-US" sz="3400" dirty="0">
                <a:solidFill>
                  <a:srgbClr val="F98AC7"/>
                </a:solidFill>
                <a:latin typeface="Lora" pitchFamily="34" charset="0"/>
                <a:ea typeface="Lora" pitchFamily="34" charset="-122"/>
                <a:cs typeface="Lora" pitchFamily="34" charset="-120"/>
              </a:rPr>
              <a:t>Gantt Charts &amp; Performance Results</a:t>
            </a:r>
            <a:endParaRPr lang="en-US" sz="3400" dirty="0"/>
          </a:p>
        </p:txBody>
      </p:sp>
      <p:sp>
        <p:nvSpPr>
          <p:cNvPr id="5" name="Text 3">
            <a:extLst>
              <a:ext uri="{FF2B5EF4-FFF2-40B4-BE49-F238E27FC236}">
                <a16:creationId xmlns:a16="http://schemas.microsoft.com/office/drawing/2014/main" id="{21DB1839-2E98-764F-92CE-33FBAF014354}"/>
              </a:ext>
            </a:extLst>
          </p:cNvPr>
          <p:cNvSpPr/>
          <p:nvPr/>
        </p:nvSpPr>
        <p:spPr>
          <a:xfrm>
            <a:off x="1275874" y="2691884"/>
            <a:ext cx="2625685" cy="328136"/>
          </a:xfrm>
          <a:prstGeom prst="rect">
            <a:avLst/>
          </a:prstGeom>
          <a:noFill/>
          <a:ln/>
        </p:spPr>
        <p:txBody>
          <a:bodyPr wrap="none" lIns="0" tIns="0" rIns="0" bIns="0" rtlCol="0" anchor="t"/>
          <a:lstStyle/>
          <a:p>
            <a:pPr marL="0" indent="0" algn="l">
              <a:lnSpc>
                <a:spcPts val="2550"/>
              </a:lnSpc>
              <a:buNone/>
            </a:pPr>
            <a:endParaRPr lang="en-US" sz="2050" dirty="0"/>
          </a:p>
        </p:txBody>
      </p:sp>
      <p:sp>
        <p:nvSpPr>
          <p:cNvPr id="6" name="Text 4">
            <a:extLst>
              <a:ext uri="{FF2B5EF4-FFF2-40B4-BE49-F238E27FC236}">
                <a16:creationId xmlns:a16="http://schemas.microsoft.com/office/drawing/2014/main" id="{FF010A67-DC5B-8642-684F-E4673DB57382}"/>
              </a:ext>
            </a:extLst>
          </p:cNvPr>
          <p:cNvSpPr/>
          <p:nvPr/>
        </p:nvSpPr>
        <p:spPr>
          <a:xfrm>
            <a:off x="1283494" y="2179559"/>
            <a:ext cx="10289208" cy="656273"/>
          </a:xfrm>
          <a:prstGeom prst="rect">
            <a:avLst/>
          </a:prstGeom>
          <a:noFill/>
          <a:ln/>
        </p:spPr>
        <p:txBody>
          <a:bodyPr wrap="square" lIns="0" tIns="0" rIns="0" bIns="0" rtlCol="0" anchor="t"/>
          <a:lstStyle/>
          <a:p>
            <a:pPr>
              <a:lnSpc>
                <a:spcPts val="2550"/>
              </a:lnSpc>
            </a:pPr>
            <a:r>
              <a:rPr lang="en-US" sz="2400" u="sng" dirty="0">
                <a:solidFill>
                  <a:srgbClr val="F98AC7"/>
                </a:solidFill>
                <a:latin typeface="Lora" pitchFamily="34" charset="0"/>
                <a:ea typeface="Lora" pitchFamily="34" charset="-122"/>
                <a:cs typeface="Lora" pitchFamily="34" charset="-120"/>
              </a:rPr>
              <a:t>SJF Schedule:</a:t>
            </a:r>
          </a:p>
          <a:p>
            <a:pPr>
              <a:lnSpc>
                <a:spcPts val="2550"/>
              </a:lnSpc>
            </a:pPr>
            <a:r>
              <a:rPr lang="en-US" sz="2400" dirty="0">
                <a:solidFill>
                  <a:srgbClr val="F98AC7"/>
                </a:solidFill>
                <a:latin typeface="Lora" pitchFamily="34" charset="0"/>
                <a:ea typeface="Lora" pitchFamily="34" charset="-122"/>
                <a:cs typeface="Lora" pitchFamily="34" charset="-120"/>
              </a:rPr>
              <a:t>|----- P4 -----|----- P3 -----|----- P2 -----|----- P1 -----| </a:t>
            </a:r>
            <a:endParaRPr lang="en-US" sz="2400" dirty="0"/>
          </a:p>
        </p:txBody>
      </p:sp>
      <p:sp>
        <p:nvSpPr>
          <p:cNvPr id="7" name="Text 5">
            <a:extLst>
              <a:ext uri="{FF2B5EF4-FFF2-40B4-BE49-F238E27FC236}">
                <a16:creationId xmlns:a16="http://schemas.microsoft.com/office/drawing/2014/main" id="{4D2CE449-B86E-8AFF-97F1-F94195B8AFD8}"/>
              </a:ext>
            </a:extLst>
          </p:cNvPr>
          <p:cNvSpPr/>
          <p:nvPr/>
        </p:nvSpPr>
        <p:spPr>
          <a:xfrm>
            <a:off x="1283494" y="3009067"/>
            <a:ext cx="7251621" cy="328136"/>
          </a:xfrm>
          <a:prstGeom prst="rect">
            <a:avLst/>
          </a:prstGeom>
          <a:noFill/>
          <a:ln/>
        </p:spPr>
        <p:txBody>
          <a:bodyPr wrap="none" lIns="0" tIns="0" rIns="0" bIns="0" rtlCol="0" anchor="t"/>
          <a:lstStyle/>
          <a:p>
            <a:pPr marL="0" indent="0" algn="l">
              <a:lnSpc>
                <a:spcPts val="2550"/>
              </a:lnSpc>
              <a:buNone/>
            </a:pPr>
            <a:r>
              <a:rPr lang="en-US" sz="2400" dirty="0">
                <a:solidFill>
                  <a:srgbClr val="F98AC7"/>
                </a:solidFill>
                <a:latin typeface="Lora" pitchFamily="34" charset="0"/>
                <a:ea typeface="Lora" pitchFamily="34" charset="-122"/>
                <a:cs typeface="Lora" pitchFamily="34" charset="-120"/>
              </a:rPr>
              <a:t>0                       1                        3                        7                       15</a:t>
            </a:r>
            <a:endParaRPr lang="en-US" sz="2400" dirty="0"/>
          </a:p>
        </p:txBody>
      </p:sp>
      <p:sp>
        <p:nvSpPr>
          <p:cNvPr id="8" name="Text 6">
            <a:extLst>
              <a:ext uri="{FF2B5EF4-FFF2-40B4-BE49-F238E27FC236}">
                <a16:creationId xmlns:a16="http://schemas.microsoft.com/office/drawing/2014/main" id="{E3829B21-95C5-3747-E45D-E69646991D7C}"/>
              </a:ext>
            </a:extLst>
          </p:cNvPr>
          <p:cNvSpPr/>
          <p:nvPr/>
        </p:nvSpPr>
        <p:spPr>
          <a:xfrm>
            <a:off x="1268253" y="3913346"/>
            <a:ext cx="12078653" cy="264319"/>
          </a:xfrm>
          <a:prstGeom prst="rect">
            <a:avLst/>
          </a:prstGeom>
          <a:noFill/>
          <a:ln/>
        </p:spPr>
        <p:txBody>
          <a:bodyPr wrap="none" lIns="0" tIns="0" rIns="0" bIns="0" rtlCol="0" anchor="t"/>
          <a:lstStyle/>
          <a:p>
            <a:pPr marL="0" indent="0" algn="l">
              <a:lnSpc>
                <a:spcPts val="2050"/>
              </a:lnSpc>
              <a:buNone/>
            </a:pPr>
            <a:r>
              <a:rPr lang="en-US" dirty="0">
                <a:solidFill>
                  <a:srgbClr val="D6E5EF"/>
                </a:solidFill>
                <a:latin typeface="Source Sans 3" pitchFamily="34" charset="0"/>
                <a:ea typeface="Source Sans 3" pitchFamily="34" charset="-122"/>
                <a:cs typeface="Source Sans 3" pitchFamily="34" charset="-120"/>
              </a:rPr>
              <a:t>The Gantt charts illustrate execution order. SJF prioritizes shortest burst times after initial process.</a:t>
            </a:r>
            <a:endParaRPr lang="en-US" dirty="0"/>
          </a:p>
        </p:txBody>
      </p:sp>
      <p:sp>
        <p:nvSpPr>
          <p:cNvPr id="9" name="Shape 7">
            <a:extLst>
              <a:ext uri="{FF2B5EF4-FFF2-40B4-BE49-F238E27FC236}">
                <a16:creationId xmlns:a16="http://schemas.microsoft.com/office/drawing/2014/main" id="{C9EFF744-0CD8-D13C-DE1B-0CBEBA6DD8D9}"/>
              </a:ext>
            </a:extLst>
          </p:cNvPr>
          <p:cNvSpPr/>
          <p:nvPr/>
        </p:nvSpPr>
        <p:spPr>
          <a:xfrm>
            <a:off x="1275874" y="4763454"/>
            <a:ext cx="12078653" cy="892732"/>
          </a:xfrm>
          <a:prstGeom prst="roundRect">
            <a:avLst>
              <a:gd name="adj" fmla="val 2031"/>
            </a:avLst>
          </a:prstGeom>
          <a:noFill/>
          <a:ln w="7620">
            <a:solidFill>
              <a:srgbClr val="FFFFFF">
                <a:alpha val="24000"/>
              </a:srgbClr>
            </a:solidFill>
            <a:prstDash val="solid"/>
          </a:ln>
        </p:spPr>
      </p:sp>
      <p:sp>
        <p:nvSpPr>
          <p:cNvPr id="10" name="Shape 8">
            <a:extLst>
              <a:ext uri="{FF2B5EF4-FFF2-40B4-BE49-F238E27FC236}">
                <a16:creationId xmlns:a16="http://schemas.microsoft.com/office/drawing/2014/main" id="{A2D7538C-E629-C718-7E40-D45AF8A4F16A}"/>
              </a:ext>
            </a:extLst>
          </p:cNvPr>
          <p:cNvSpPr/>
          <p:nvPr/>
        </p:nvSpPr>
        <p:spPr>
          <a:xfrm>
            <a:off x="1283494" y="4771073"/>
            <a:ext cx="12063412" cy="452914"/>
          </a:xfrm>
          <a:prstGeom prst="rect">
            <a:avLst/>
          </a:prstGeom>
          <a:solidFill>
            <a:srgbClr val="FFFFFF">
              <a:alpha val="4000"/>
            </a:srgbClr>
          </a:solidFill>
          <a:ln/>
        </p:spPr>
      </p:sp>
      <p:sp>
        <p:nvSpPr>
          <p:cNvPr id="11" name="Text 9">
            <a:extLst>
              <a:ext uri="{FF2B5EF4-FFF2-40B4-BE49-F238E27FC236}">
                <a16:creationId xmlns:a16="http://schemas.microsoft.com/office/drawing/2014/main" id="{983B653A-9E8E-1CB3-E2A9-5AA1DF42A299}"/>
              </a:ext>
            </a:extLst>
          </p:cNvPr>
          <p:cNvSpPr/>
          <p:nvPr/>
        </p:nvSpPr>
        <p:spPr>
          <a:xfrm>
            <a:off x="1469469" y="4865370"/>
            <a:ext cx="203692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Algorithm</a:t>
            </a:r>
            <a:endParaRPr lang="en-US" sz="1450" dirty="0"/>
          </a:p>
        </p:txBody>
      </p:sp>
      <p:sp>
        <p:nvSpPr>
          <p:cNvPr id="12" name="Text 10">
            <a:extLst>
              <a:ext uri="{FF2B5EF4-FFF2-40B4-BE49-F238E27FC236}">
                <a16:creationId xmlns:a16="http://schemas.microsoft.com/office/drawing/2014/main" id="{B2E3CE83-81D0-C506-4F6A-AC1063F2212E}"/>
              </a:ext>
            </a:extLst>
          </p:cNvPr>
          <p:cNvSpPr/>
          <p:nvPr/>
        </p:nvSpPr>
        <p:spPr>
          <a:xfrm>
            <a:off x="3885962" y="4865370"/>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Process</a:t>
            </a:r>
            <a:endParaRPr lang="en-US" sz="1450" dirty="0"/>
          </a:p>
        </p:txBody>
      </p:sp>
      <p:sp>
        <p:nvSpPr>
          <p:cNvPr id="13" name="Text 11">
            <a:extLst>
              <a:ext uri="{FF2B5EF4-FFF2-40B4-BE49-F238E27FC236}">
                <a16:creationId xmlns:a16="http://schemas.microsoft.com/office/drawing/2014/main" id="{AC87CE9E-8F38-7CF4-B1D8-037B0BF3ED8E}"/>
              </a:ext>
            </a:extLst>
          </p:cNvPr>
          <p:cNvSpPr/>
          <p:nvPr/>
        </p:nvSpPr>
        <p:spPr>
          <a:xfrm>
            <a:off x="6298644" y="4865370"/>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Waiting Time</a:t>
            </a:r>
            <a:endParaRPr lang="en-US" sz="1450" dirty="0"/>
          </a:p>
        </p:txBody>
      </p:sp>
      <p:sp>
        <p:nvSpPr>
          <p:cNvPr id="14" name="Text 12">
            <a:extLst>
              <a:ext uri="{FF2B5EF4-FFF2-40B4-BE49-F238E27FC236}">
                <a16:creationId xmlns:a16="http://schemas.microsoft.com/office/drawing/2014/main" id="{8944E8D8-F743-23A3-B22B-A3C506172BC0}"/>
              </a:ext>
            </a:extLst>
          </p:cNvPr>
          <p:cNvSpPr/>
          <p:nvPr/>
        </p:nvSpPr>
        <p:spPr>
          <a:xfrm>
            <a:off x="8711327" y="4865370"/>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Turnaround Time</a:t>
            </a:r>
            <a:endParaRPr lang="en-US" sz="1450" dirty="0"/>
          </a:p>
        </p:txBody>
      </p:sp>
      <p:sp>
        <p:nvSpPr>
          <p:cNvPr id="15" name="Text 13">
            <a:extLst>
              <a:ext uri="{FF2B5EF4-FFF2-40B4-BE49-F238E27FC236}">
                <a16:creationId xmlns:a16="http://schemas.microsoft.com/office/drawing/2014/main" id="{0152C804-3C6D-9495-ED9B-F33D9CA804F7}"/>
              </a:ext>
            </a:extLst>
          </p:cNvPr>
          <p:cNvSpPr/>
          <p:nvPr/>
        </p:nvSpPr>
        <p:spPr>
          <a:xfrm>
            <a:off x="11124010" y="4865370"/>
            <a:ext cx="582216"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Avg WT</a:t>
            </a:r>
            <a:endParaRPr lang="en-US" sz="1450" dirty="0"/>
          </a:p>
        </p:txBody>
      </p:sp>
      <p:sp>
        <p:nvSpPr>
          <p:cNvPr id="22" name="Shape 20">
            <a:extLst>
              <a:ext uri="{FF2B5EF4-FFF2-40B4-BE49-F238E27FC236}">
                <a16:creationId xmlns:a16="http://schemas.microsoft.com/office/drawing/2014/main" id="{354C06A2-DD8D-3ECD-E62A-466647288203}"/>
              </a:ext>
            </a:extLst>
          </p:cNvPr>
          <p:cNvSpPr/>
          <p:nvPr/>
        </p:nvSpPr>
        <p:spPr>
          <a:xfrm>
            <a:off x="1283494" y="5203271"/>
            <a:ext cx="12063412" cy="452914"/>
          </a:xfrm>
          <a:prstGeom prst="rect">
            <a:avLst/>
          </a:prstGeom>
          <a:solidFill>
            <a:srgbClr val="FFFFFF">
              <a:alpha val="4000"/>
            </a:srgbClr>
          </a:solidFill>
          <a:ln/>
        </p:spPr>
      </p:sp>
      <p:sp>
        <p:nvSpPr>
          <p:cNvPr id="23" name="Text 21">
            <a:extLst>
              <a:ext uri="{FF2B5EF4-FFF2-40B4-BE49-F238E27FC236}">
                <a16:creationId xmlns:a16="http://schemas.microsoft.com/office/drawing/2014/main" id="{8D050ADB-2B65-6C46-D5E8-3D2FE7CAF1A7}"/>
              </a:ext>
            </a:extLst>
          </p:cNvPr>
          <p:cNvSpPr/>
          <p:nvPr/>
        </p:nvSpPr>
        <p:spPr>
          <a:xfrm>
            <a:off x="1500664" y="5307925"/>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SJF</a:t>
            </a:r>
            <a:endParaRPr lang="en-US" sz="1450" dirty="0"/>
          </a:p>
        </p:txBody>
      </p:sp>
      <p:sp>
        <p:nvSpPr>
          <p:cNvPr id="24" name="Text 22">
            <a:extLst>
              <a:ext uri="{FF2B5EF4-FFF2-40B4-BE49-F238E27FC236}">
                <a16:creationId xmlns:a16="http://schemas.microsoft.com/office/drawing/2014/main" id="{55199E40-17C2-3FE8-751B-C37CEF4912C2}"/>
              </a:ext>
            </a:extLst>
          </p:cNvPr>
          <p:cNvSpPr/>
          <p:nvPr/>
        </p:nvSpPr>
        <p:spPr>
          <a:xfrm>
            <a:off x="3901559" y="5307926"/>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P1,P3,P4,P2</a:t>
            </a:r>
            <a:endParaRPr lang="en-US" sz="1450" dirty="0"/>
          </a:p>
        </p:txBody>
      </p:sp>
      <p:sp>
        <p:nvSpPr>
          <p:cNvPr id="25" name="Text 23">
            <a:extLst>
              <a:ext uri="{FF2B5EF4-FFF2-40B4-BE49-F238E27FC236}">
                <a16:creationId xmlns:a16="http://schemas.microsoft.com/office/drawing/2014/main" id="{7DFBBDB4-4B89-5011-877E-455093AFA433}"/>
              </a:ext>
            </a:extLst>
          </p:cNvPr>
          <p:cNvSpPr/>
          <p:nvPr/>
        </p:nvSpPr>
        <p:spPr>
          <a:xfrm>
            <a:off x="6298644" y="5332452"/>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0,6,7,7</a:t>
            </a:r>
            <a:endParaRPr lang="en-US" sz="1450" dirty="0"/>
          </a:p>
        </p:txBody>
      </p:sp>
      <p:sp>
        <p:nvSpPr>
          <p:cNvPr id="26" name="Text 24">
            <a:extLst>
              <a:ext uri="{FF2B5EF4-FFF2-40B4-BE49-F238E27FC236}">
                <a16:creationId xmlns:a16="http://schemas.microsoft.com/office/drawing/2014/main" id="{DD792475-EF37-5A73-BEBD-1E8D34327F01}"/>
              </a:ext>
            </a:extLst>
          </p:cNvPr>
          <p:cNvSpPr/>
          <p:nvPr/>
        </p:nvSpPr>
        <p:spPr>
          <a:xfrm>
            <a:off x="8711327" y="5297568"/>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8,8,8,11</a:t>
            </a:r>
            <a:endParaRPr lang="en-US" sz="1450" dirty="0"/>
          </a:p>
        </p:txBody>
      </p:sp>
      <p:sp>
        <p:nvSpPr>
          <p:cNvPr id="27" name="Text 25">
            <a:extLst>
              <a:ext uri="{FF2B5EF4-FFF2-40B4-BE49-F238E27FC236}">
                <a16:creationId xmlns:a16="http://schemas.microsoft.com/office/drawing/2014/main" id="{754D87F4-D5C7-3F82-5764-7C2B8AC4D2F5}"/>
              </a:ext>
            </a:extLst>
          </p:cNvPr>
          <p:cNvSpPr/>
          <p:nvPr/>
        </p:nvSpPr>
        <p:spPr>
          <a:xfrm>
            <a:off x="11131630" y="5331620"/>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5.0                        10.75</a:t>
            </a:r>
            <a:endParaRPr lang="en-US" sz="1450" dirty="0"/>
          </a:p>
        </p:txBody>
      </p:sp>
      <p:sp>
        <p:nvSpPr>
          <p:cNvPr id="28" name="Shape 26">
            <a:extLst>
              <a:ext uri="{FF2B5EF4-FFF2-40B4-BE49-F238E27FC236}">
                <a16:creationId xmlns:a16="http://schemas.microsoft.com/office/drawing/2014/main" id="{2D63D986-A116-BEFB-4B0E-50770698804B}"/>
              </a:ext>
            </a:extLst>
          </p:cNvPr>
          <p:cNvSpPr/>
          <p:nvPr/>
        </p:nvSpPr>
        <p:spPr>
          <a:xfrm>
            <a:off x="1275874" y="6299954"/>
            <a:ext cx="12078653" cy="942499"/>
          </a:xfrm>
          <a:prstGeom prst="roundRect">
            <a:avLst>
              <a:gd name="adj" fmla="val 2960"/>
            </a:avLst>
          </a:prstGeom>
          <a:solidFill>
            <a:srgbClr val="49042A"/>
          </a:solidFill>
          <a:ln/>
        </p:spPr>
      </p:sp>
      <p:pic>
        <p:nvPicPr>
          <p:cNvPr id="29" name="Image 0" descr="preencoded.png">
            <a:extLst>
              <a:ext uri="{FF2B5EF4-FFF2-40B4-BE49-F238E27FC236}">
                <a16:creationId xmlns:a16="http://schemas.microsoft.com/office/drawing/2014/main" id="{647F2537-3548-564C-69DE-E958069FEF33}"/>
              </a:ext>
            </a:extLst>
          </p:cNvPr>
          <p:cNvPicPr>
            <a:picLocks noChangeAspect="1"/>
          </p:cNvPicPr>
          <p:nvPr/>
        </p:nvPicPr>
        <p:blipFill>
          <a:blip r:embed="rId3"/>
          <a:stretch>
            <a:fillRect/>
          </a:stretch>
        </p:blipFill>
        <p:spPr>
          <a:xfrm>
            <a:off x="1461849" y="6552486"/>
            <a:ext cx="232410" cy="185976"/>
          </a:xfrm>
          <a:prstGeom prst="rect">
            <a:avLst/>
          </a:prstGeom>
        </p:spPr>
      </p:pic>
      <p:sp>
        <p:nvSpPr>
          <p:cNvPr id="30" name="Text 27">
            <a:extLst>
              <a:ext uri="{FF2B5EF4-FFF2-40B4-BE49-F238E27FC236}">
                <a16:creationId xmlns:a16="http://schemas.microsoft.com/office/drawing/2014/main" id="{E979F35C-9089-97BB-39EA-E66FBCAC1EC1}"/>
              </a:ext>
            </a:extLst>
          </p:cNvPr>
          <p:cNvSpPr/>
          <p:nvPr/>
        </p:nvSpPr>
        <p:spPr>
          <a:xfrm>
            <a:off x="1880235" y="6490811"/>
            <a:ext cx="11288316" cy="528638"/>
          </a:xfrm>
          <a:prstGeom prst="rect">
            <a:avLst/>
          </a:prstGeom>
          <a:noFill/>
          <a:ln/>
        </p:spPr>
        <p:txBody>
          <a:bodyPr wrap="square" lIns="0" tIns="0" rIns="0" bIns="0" rtlCol="0" anchor="t"/>
          <a:lstStyle/>
          <a:p>
            <a:pPr marL="0" indent="0" algn="l">
              <a:lnSpc>
                <a:spcPts val="2050"/>
              </a:lnSpc>
              <a:buNone/>
            </a:pPr>
            <a:r>
              <a:rPr lang="en-US" sz="1450" b="1" dirty="0">
                <a:solidFill>
                  <a:srgbClr val="FFFFFF"/>
                </a:solidFill>
                <a:latin typeface="Source Sans 3" pitchFamily="34" charset="0"/>
                <a:ea typeface="Source Sans 3" pitchFamily="34" charset="-122"/>
                <a:cs typeface="Source Sans 3" pitchFamily="34" charset="-120"/>
              </a:rPr>
              <a:t>Key Insight:</a:t>
            </a:r>
            <a:r>
              <a:rPr lang="en-US" sz="1450" dirty="0">
                <a:solidFill>
                  <a:srgbClr val="FFFFFF"/>
                </a:solidFill>
                <a:latin typeface="Source Sans 3" pitchFamily="34" charset="0"/>
                <a:ea typeface="Source Sans 3" pitchFamily="34" charset="-122"/>
                <a:cs typeface="Source Sans 3" pitchFamily="34" charset="-120"/>
              </a:rPr>
              <a:t> SJF reduces average waiting time by 28% compared to FCFS in this example, demonstrating its optimization advantage for known burst times.</a:t>
            </a:r>
            <a:endParaRPr lang="en-US" sz="1450" dirty="0"/>
          </a:p>
        </p:txBody>
      </p:sp>
      <p:sp>
        <p:nvSpPr>
          <p:cNvPr id="33" name="Text 13">
            <a:extLst>
              <a:ext uri="{FF2B5EF4-FFF2-40B4-BE49-F238E27FC236}">
                <a16:creationId xmlns:a16="http://schemas.microsoft.com/office/drawing/2014/main" id="{904908FA-A9F5-9650-C7A1-8C475AB4C31F}"/>
              </a:ext>
            </a:extLst>
          </p:cNvPr>
          <p:cNvSpPr/>
          <p:nvPr/>
        </p:nvSpPr>
        <p:spPr>
          <a:xfrm>
            <a:off x="12235458" y="4844654"/>
            <a:ext cx="582216"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Avg TAT</a:t>
            </a:r>
            <a:endParaRPr lang="en-US" sz="1450" dirty="0"/>
          </a:p>
        </p:txBody>
      </p:sp>
    </p:spTree>
    <p:extLst>
      <p:ext uri="{BB962C8B-B14F-4D97-AF65-F5344CB8AC3E}">
        <p14:creationId xmlns:p14="http://schemas.microsoft.com/office/powerpoint/2010/main" val="9671677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062919-3E55-0D49-5295-76917702F47B}"/>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C26D985-5C5E-BA47-31F7-C1B3C5E5446D}"/>
              </a:ext>
            </a:extLst>
          </p:cNvPr>
          <p:cNvSpPr/>
          <p:nvPr/>
        </p:nvSpPr>
        <p:spPr>
          <a:xfrm>
            <a:off x="1275874" y="987147"/>
            <a:ext cx="7378541" cy="547092"/>
          </a:xfrm>
          <a:prstGeom prst="rect">
            <a:avLst/>
          </a:prstGeom>
          <a:noFill/>
          <a:ln/>
        </p:spPr>
        <p:txBody>
          <a:bodyPr wrap="none" lIns="0" tIns="0" rIns="0" bIns="0" rtlCol="0" anchor="t"/>
          <a:lstStyle/>
          <a:p>
            <a:pPr marL="0" indent="0" algn="l">
              <a:lnSpc>
                <a:spcPts val="4300"/>
              </a:lnSpc>
              <a:buNone/>
            </a:pPr>
            <a:r>
              <a:rPr lang="en-US" sz="3400" dirty="0">
                <a:solidFill>
                  <a:srgbClr val="F98AC7"/>
                </a:solidFill>
                <a:latin typeface="Lora" pitchFamily="34" charset="0"/>
                <a:ea typeface="Lora" pitchFamily="34" charset="-122"/>
                <a:cs typeface="Lora" pitchFamily="34" charset="-120"/>
              </a:rPr>
              <a:t>Gantt Charts &amp; Performance Results</a:t>
            </a:r>
            <a:endParaRPr lang="en-US" sz="3400" dirty="0"/>
          </a:p>
        </p:txBody>
      </p:sp>
      <p:sp>
        <p:nvSpPr>
          <p:cNvPr id="3" name="Text 1">
            <a:extLst>
              <a:ext uri="{FF2B5EF4-FFF2-40B4-BE49-F238E27FC236}">
                <a16:creationId xmlns:a16="http://schemas.microsoft.com/office/drawing/2014/main" id="{F6F88211-AE79-AD3D-E098-A13402DF7FFB}"/>
              </a:ext>
            </a:extLst>
          </p:cNvPr>
          <p:cNvSpPr/>
          <p:nvPr/>
        </p:nvSpPr>
        <p:spPr>
          <a:xfrm>
            <a:off x="1175086" y="2073414"/>
            <a:ext cx="2625685" cy="328136"/>
          </a:xfrm>
          <a:prstGeom prst="rect">
            <a:avLst/>
          </a:prstGeom>
          <a:noFill/>
          <a:ln/>
        </p:spPr>
        <p:txBody>
          <a:bodyPr wrap="none" lIns="0" tIns="0" rIns="0" bIns="0" rtlCol="0" anchor="t"/>
          <a:lstStyle/>
          <a:p>
            <a:pPr marL="0" indent="0" algn="l">
              <a:lnSpc>
                <a:spcPts val="2550"/>
              </a:lnSpc>
              <a:buNone/>
            </a:pPr>
            <a:r>
              <a:rPr lang="en-US" sz="2400" u="sng" dirty="0">
                <a:solidFill>
                  <a:srgbClr val="F98AC7"/>
                </a:solidFill>
                <a:latin typeface="Lora" pitchFamily="34" charset="0"/>
                <a:ea typeface="Lora" pitchFamily="34" charset="-122"/>
                <a:cs typeface="Lora" pitchFamily="34" charset="-120"/>
              </a:rPr>
              <a:t>Round Robin Schedule:</a:t>
            </a:r>
            <a:endParaRPr lang="en-US" sz="2400" u="sng" dirty="0"/>
          </a:p>
        </p:txBody>
      </p:sp>
      <p:sp>
        <p:nvSpPr>
          <p:cNvPr id="4" name="Text 2">
            <a:extLst>
              <a:ext uri="{FF2B5EF4-FFF2-40B4-BE49-F238E27FC236}">
                <a16:creationId xmlns:a16="http://schemas.microsoft.com/office/drawing/2014/main" id="{6F0D779D-DBD7-3365-1CC9-52B2E5D57307}"/>
              </a:ext>
            </a:extLst>
          </p:cNvPr>
          <p:cNvSpPr/>
          <p:nvPr/>
        </p:nvSpPr>
        <p:spPr>
          <a:xfrm>
            <a:off x="661477" y="2918340"/>
            <a:ext cx="13725831" cy="656273"/>
          </a:xfrm>
          <a:prstGeom prst="rect">
            <a:avLst/>
          </a:prstGeom>
          <a:noFill/>
          <a:ln/>
        </p:spPr>
        <p:txBody>
          <a:bodyPr wrap="square" lIns="0" tIns="0" rIns="0" bIns="0" rtlCol="0" anchor="t"/>
          <a:lstStyle/>
          <a:p>
            <a:pPr>
              <a:lnSpc>
                <a:spcPts val="2550"/>
              </a:lnSpc>
            </a:pPr>
            <a:r>
              <a:rPr lang="en-US" sz="2400" dirty="0">
                <a:solidFill>
                  <a:srgbClr val="F98AC7"/>
                </a:solidFill>
                <a:latin typeface="Lora" pitchFamily="34" charset="0"/>
                <a:ea typeface="Lora" pitchFamily="34" charset="-122"/>
                <a:cs typeface="Lora" pitchFamily="34" charset="-120"/>
              </a:rPr>
              <a:t>|----- P1 -----|----- P2 -----|----- P3 -----|----- P4 -----|----P1----|-----P2----|----P1----|                                                                            0                      3		      6                       8                        9                 12                   13               15</a:t>
            </a:r>
            <a:endParaRPr lang="en-US" sz="2400" dirty="0"/>
          </a:p>
        </p:txBody>
      </p:sp>
      <p:sp>
        <p:nvSpPr>
          <p:cNvPr id="5" name="Text 3">
            <a:extLst>
              <a:ext uri="{FF2B5EF4-FFF2-40B4-BE49-F238E27FC236}">
                <a16:creationId xmlns:a16="http://schemas.microsoft.com/office/drawing/2014/main" id="{2D13F551-E94F-C1CF-D4FA-90211DF295E0}"/>
              </a:ext>
            </a:extLst>
          </p:cNvPr>
          <p:cNvSpPr/>
          <p:nvPr/>
        </p:nvSpPr>
        <p:spPr>
          <a:xfrm>
            <a:off x="1275874" y="2691884"/>
            <a:ext cx="2625685" cy="328136"/>
          </a:xfrm>
          <a:prstGeom prst="rect">
            <a:avLst/>
          </a:prstGeom>
          <a:noFill/>
          <a:ln/>
        </p:spPr>
        <p:txBody>
          <a:bodyPr wrap="none" lIns="0" tIns="0" rIns="0" bIns="0" rtlCol="0" anchor="t"/>
          <a:lstStyle/>
          <a:p>
            <a:pPr marL="0" indent="0" algn="l">
              <a:lnSpc>
                <a:spcPts val="2550"/>
              </a:lnSpc>
              <a:buNone/>
            </a:pPr>
            <a:endParaRPr lang="en-US" sz="2050" dirty="0"/>
          </a:p>
        </p:txBody>
      </p:sp>
      <p:sp>
        <p:nvSpPr>
          <p:cNvPr id="8" name="Text 6">
            <a:extLst>
              <a:ext uri="{FF2B5EF4-FFF2-40B4-BE49-F238E27FC236}">
                <a16:creationId xmlns:a16="http://schemas.microsoft.com/office/drawing/2014/main" id="{3DE6CE6A-463E-B76C-B88A-8202A4D5C0AC}"/>
              </a:ext>
            </a:extLst>
          </p:cNvPr>
          <p:cNvSpPr/>
          <p:nvPr/>
        </p:nvSpPr>
        <p:spPr>
          <a:xfrm>
            <a:off x="1256263" y="4114800"/>
            <a:ext cx="12078653" cy="264319"/>
          </a:xfrm>
          <a:prstGeom prst="rect">
            <a:avLst/>
          </a:prstGeom>
          <a:noFill/>
          <a:ln/>
        </p:spPr>
        <p:txBody>
          <a:bodyPr wrap="none" lIns="0" tIns="0" rIns="0" bIns="0" rtlCol="0" anchor="t"/>
          <a:lstStyle/>
          <a:p>
            <a:pPr marL="0" indent="0" algn="l">
              <a:lnSpc>
                <a:spcPts val="2050"/>
              </a:lnSpc>
              <a:buNone/>
            </a:pPr>
            <a:r>
              <a:rPr lang="en-US" sz="1600" dirty="0">
                <a:solidFill>
                  <a:srgbClr val="D6E5EF"/>
                </a:solidFill>
                <a:latin typeface="Source Sans 3" pitchFamily="34" charset="0"/>
                <a:ea typeface="Source Sans 3" pitchFamily="34" charset="-122"/>
                <a:cs typeface="Source Sans 3" pitchFamily="34" charset="-120"/>
              </a:rPr>
              <a:t>The Gantt charts illustrate execution order. </a:t>
            </a:r>
            <a:endParaRPr lang="en-US" sz="1600" dirty="0"/>
          </a:p>
        </p:txBody>
      </p:sp>
      <p:sp>
        <p:nvSpPr>
          <p:cNvPr id="9" name="Shape 7">
            <a:extLst>
              <a:ext uri="{FF2B5EF4-FFF2-40B4-BE49-F238E27FC236}">
                <a16:creationId xmlns:a16="http://schemas.microsoft.com/office/drawing/2014/main" id="{8841550C-CDA0-8E99-77EE-2216195EEAD5}"/>
              </a:ext>
            </a:extLst>
          </p:cNvPr>
          <p:cNvSpPr/>
          <p:nvPr/>
        </p:nvSpPr>
        <p:spPr>
          <a:xfrm>
            <a:off x="1275874" y="4763453"/>
            <a:ext cx="12078653" cy="1373981"/>
          </a:xfrm>
          <a:prstGeom prst="roundRect">
            <a:avLst>
              <a:gd name="adj" fmla="val 2031"/>
            </a:avLst>
          </a:prstGeom>
          <a:noFill/>
          <a:ln w="7620">
            <a:solidFill>
              <a:srgbClr val="FFFFFF">
                <a:alpha val="24000"/>
              </a:srgbClr>
            </a:solidFill>
            <a:prstDash val="solid"/>
          </a:ln>
        </p:spPr>
      </p:sp>
      <p:sp>
        <p:nvSpPr>
          <p:cNvPr id="10" name="Shape 8">
            <a:extLst>
              <a:ext uri="{FF2B5EF4-FFF2-40B4-BE49-F238E27FC236}">
                <a16:creationId xmlns:a16="http://schemas.microsoft.com/office/drawing/2014/main" id="{BBC1321B-85E5-8E9C-D68C-A11FC1B815FA}"/>
              </a:ext>
            </a:extLst>
          </p:cNvPr>
          <p:cNvSpPr/>
          <p:nvPr/>
        </p:nvSpPr>
        <p:spPr>
          <a:xfrm>
            <a:off x="1283494" y="4771073"/>
            <a:ext cx="12063412" cy="452914"/>
          </a:xfrm>
          <a:prstGeom prst="rect">
            <a:avLst/>
          </a:prstGeom>
          <a:solidFill>
            <a:srgbClr val="FFFFFF">
              <a:alpha val="4000"/>
            </a:srgbClr>
          </a:solidFill>
          <a:ln/>
        </p:spPr>
      </p:sp>
      <p:sp>
        <p:nvSpPr>
          <p:cNvPr id="11" name="Text 9">
            <a:extLst>
              <a:ext uri="{FF2B5EF4-FFF2-40B4-BE49-F238E27FC236}">
                <a16:creationId xmlns:a16="http://schemas.microsoft.com/office/drawing/2014/main" id="{89A5E8B4-3FC1-5C69-04D7-B77967255243}"/>
              </a:ext>
            </a:extLst>
          </p:cNvPr>
          <p:cNvSpPr/>
          <p:nvPr/>
        </p:nvSpPr>
        <p:spPr>
          <a:xfrm>
            <a:off x="1469469" y="4865370"/>
            <a:ext cx="203692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Algorithm</a:t>
            </a:r>
            <a:endParaRPr lang="en-US" sz="1450" dirty="0"/>
          </a:p>
        </p:txBody>
      </p:sp>
      <p:sp>
        <p:nvSpPr>
          <p:cNvPr id="12" name="Text 10">
            <a:extLst>
              <a:ext uri="{FF2B5EF4-FFF2-40B4-BE49-F238E27FC236}">
                <a16:creationId xmlns:a16="http://schemas.microsoft.com/office/drawing/2014/main" id="{9C6748AB-7508-42A9-0325-62AF400AA211}"/>
              </a:ext>
            </a:extLst>
          </p:cNvPr>
          <p:cNvSpPr/>
          <p:nvPr/>
        </p:nvSpPr>
        <p:spPr>
          <a:xfrm>
            <a:off x="3885962" y="4865370"/>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Process</a:t>
            </a:r>
            <a:endParaRPr lang="en-US" sz="1450" dirty="0"/>
          </a:p>
        </p:txBody>
      </p:sp>
      <p:sp>
        <p:nvSpPr>
          <p:cNvPr id="13" name="Text 11">
            <a:extLst>
              <a:ext uri="{FF2B5EF4-FFF2-40B4-BE49-F238E27FC236}">
                <a16:creationId xmlns:a16="http://schemas.microsoft.com/office/drawing/2014/main" id="{2D954606-B8B6-1F8D-95EB-FC5E82151047}"/>
              </a:ext>
            </a:extLst>
          </p:cNvPr>
          <p:cNvSpPr/>
          <p:nvPr/>
        </p:nvSpPr>
        <p:spPr>
          <a:xfrm>
            <a:off x="6298644" y="4865370"/>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Waiting Time</a:t>
            </a:r>
            <a:endParaRPr lang="en-US" sz="1450" dirty="0"/>
          </a:p>
        </p:txBody>
      </p:sp>
      <p:sp>
        <p:nvSpPr>
          <p:cNvPr id="14" name="Text 12">
            <a:extLst>
              <a:ext uri="{FF2B5EF4-FFF2-40B4-BE49-F238E27FC236}">
                <a16:creationId xmlns:a16="http://schemas.microsoft.com/office/drawing/2014/main" id="{E4E7F5D6-954E-3551-C89F-56B05CAC6379}"/>
              </a:ext>
            </a:extLst>
          </p:cNvPr>
          <p:cNvSpPr/>
          <p:nvPr/>
        </p:nvSpPr>
        <p:spPr>
          <a:xfrm>
            <a:off x="8711327" y="4865370"/>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Turnaround Time</a:t>
            </a:r>
            <a:endParaRPr lang="en-US" sz="1450" dirty="0"/>
          </a:p>
        </p:txBody>
      </p:sp>
      <p:sp>
        <p:nvSpPr>
          <p:cNvPr id="15" name="Text 13">
            <a:extLst>
              <a:ext uri="{FF2B5EF4-FFF2-40B4-BE49-F238E27FC236}">
                <a16:creationId xmlns:a16="http://schemas.microsoft.com/office/drawing/2014/main" id="{556A27F3-C7EB-C344-8004-822971784AF7}"/>
              </a:ext>
            </a:extLst>
          </p:cNvPr>
          <p:cNvSpPr/>
          <p:nvPr/>
        </p:nvSpPr>
        <p:spPr>
          <a:xfrm>
            <a:off x="11124009" y="4865370"/>
            <a:ext cx="203692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Avg WT	      Avg TAT</a:t>
            </a:r>
            <a:endParaRPr lang="en-US" sz="1450" dirty="0"/>
          </a:p>
        </p:txBody>
      </p:sp>
      <p:sp>
        <p:nvSpPr>
          <p:cNvPr id="16" name="Shape 14">
            <a:extLst>
              <a:ext uri="{FF2B5EF4-FFF2-40B4-BE49-F238E27FC236}">
                <a16:creationId xmlns:a16="http://schemas.microsoft.com/office/drawing/2014/main" id="{9657D408-A3AC-A2C9-3C02-AFCBEE9987EE}"/>
              </a:ext>
            </a:extLst>
          </p:cNvPr>
          <p:cNvSpPr/>
          <p:nvPr/>
        </p:nvSpPr>
        <p:spPr>
          <a:xfrm>
            <a:off x="1283494" y="5223986"/>
            <a:ext cx="12063412" cy="452914"/>
          </a:xfrm>
          <a:prstGeom prst="rect">
            <a:avLst/>
          </a:prstGeom>
          <a:solidFill>
            <a:srgbClr val="000000">
              <a:alpha val="4000"/>
            </a:srgbClr>
          </a:solidFill>
          <a:ln/>
        </p:spPr>
      </p:sp>
      <p:sp>
        <p:nvSpPr>
          <p:cNvPr id="17" name="Text 15">
            <a:extLst>
              <a:ext uri="{FF2B5EF4-FFF2-40B4-BE49-F238E27FC236}">
                <a16:creationId xmlns:a16="http://schemas.microsoft.com/office/drawing/2014/main" id="{B7764AEA-6070-C100-4278-A293749B0F1E}"/>
              </a:ext>
            </a:extLst>
          </p:cNvPr>
          <p:cNvSpPr/>
          <p:nvPr/>
        </p:nvSpPr>
        <p:spPr>
          <a:xfrm>
            <a:off x="1469469" y="5318284"/>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rPr>
              <a:t>Round Robin</a:t>
            </a:r>
            <a:endParaRPr lang="en-US" sz="1450" dirty="0"/>
          </a:p>
        </p:txBody>
      </p:sp>
      <p:sp>
        <p:nvSpPr>
          <p:cNvPr id="18" name="Text 16">
            <a:extLst>
              <a:ext uri="{FF2B5EF4-FFF2-40B4-BE49-F238E27FC236}">
                <a16:creationId xmlns:a16="http://schemas.microsoft.com/office/drawing/2014/main" id="{AE429AE8-9BF3-964D-A3FD-1471F779A72E}"/>
              </a:ext>
            </a:extLst>
          </p:cNvPr>
          <p:cNvSpPr/>
          <p:nvPr/>
        </p:nvSpPr>
        <p:spPr>
          <a:xfrm>
            <a:off x="3885962" y="5318284"/>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P1,P2,P3,P4</a:t>
            </a:r>
            <a:endParaRPr lang="en-US" sz="1450" dirty="0"/>
          </a:p>
        </p:txBody>
      </p:sp>
      <p:sp>
        <p:nvSpPr>
          <p:cNvPr id="19" name="Text 17">
            <a:extLst>
              <a:ext uri="{FF2B5EF4-FFF2-40B4-BE49-F238E27FC236}">
                <a16:creationId xmlns:a16="http://schemas.microsoft.com/office/drawing/2014/main" id="{08B912BC-2BD7-6764-60B5-67EE3017DC97}"/>
              </a:ext>
            </a:extLst>
          </p:cNvPr>
          <p:cNvSpPr/>
          <p:nvPr/>
        </p:nvSpPr>
        <p:spPr>
          <a:xfrm>
            <a:off x="6298644" y="5318284"/>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rPr>
              <a:t>7, 8, 4, 5</a:t>
            </a:r>
            <a:endParaRPr lang="en-US" sz="1450" dirty="0"/>
          </a:p>
        </p:txBody>
      </p:sp>
      <p:sp>
        <p:nvSpPr>
          <p:cNvPr id="20" name="Text 18">
            <a:extLst>
              <a:ext uri="{FF2B5EF4-FFF2-40B4-BE49-F238E27FC236}">
                <a16:creationId xmlns:a16="http://schemas.microsoft.com/office/drawing/2014/main" id="{26879208-9934-359C-2E0B-877E14C20D71}"/>
              </a:ext>
            </a:extLst>
          </p:cNvPr>
          <p:cNvSpPr/>
          <p:nvPr/>
        </p:nvSpPr>
        <p:spPr>
          <a:xfrm>
            <a:off x="8711327" y="5318284"/>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rPr>
              <a:t>15,12,6,6</a:t>
            </a:r>
            <a:endParaRPr lang="en-US" sz="1450" dirty="0"/>
          </a:p>
        </p:txBody>
      </p:sp>
      <p:sp>
        <p:nvSpPr>
          <p:cNvPr id="21" name="Text 19">
            <a:extLst>
              <a:ext uri="{FF2B5EF4-FFF2-40B4-BE49-F238E27FC236}">
                <a16:creationId xmlns:a16="http://schemas.microsoft.com/office/drawing/2014/main" id="{8F33733A-63AC-F687-DC82-B95780613DBB}"/>
              </a:ext>
            </a:extLst>
          </p:cNvPr>
          <p:cNvSpPr/>
          <p:nvPr/>
        </p:nvSpPr>
        <p:spPr>
          <a:xfrm>
            <a:off x="11124009" y="5318284"/>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6.0	      9.75</a:t>
            </a:r>
            <a:endParaRPr lang="en-US" sz="1450" dirty="0"/>
          </a:p>
        </p:txBody>
      </p:sp>
      <p:sp>
        <p:nvSpPr>
          <p:cNvPr id="28" name="Shape 26">
            <a:extLst>
              <a:ext uri="{FF2B5EF4-FFF2-40B4-BE49-F238E27FC236}">
                <a16:creationId xmlns:a16="http://schemas.microsoft.com/office/drawing/2014/main" id="{633754F5-3BBF-0E96-95AB-C788181C47E7}"/>
              </a:ext>
            </a:extLst>
          </p:cNvPr>
          <p:cNvSpPr/>
          <p:nvPr/>
        </p:nvSpPr>
        <p:spPr>
          <a:xfrm>
            <a:off x="1275874" y="6299954"/>
            <a:ext cx="12078653" cy="942499"/>
          </a:xfrm>
          <a:prstGeom prst="roundRect">
            <a:avLst>
              <a:gd name="adj" fmla="val 2960"/>
            </a:avLst>
          </a:prstGeom>
          <a:solidFill>
            <a:srgbClr val="49042A"/>
          </a:solidFill>
          <a:ln/>
        </p:spPr>
      </p:sp>
      <p:pic>
        <p:nvPicPr>
          <p:cNvPr id="29" name="Image 0" descr="preencoded.png">
            <a:extLst>
              <a:ext uri="{FF2B5EF4-FFF2-40B4-BE49-F238E27FC236}">
                <a16:creationId xmlns:a16="http://schemas.microsoft.com/office/drawing/2014/main" id="{F688B09F-2424-3324-16A1-244C6E4C0EE9}"/>
              </a:ext>
            </a:extLst>
          </p:cNvPr>
          <p:cNvPicPr>
            <a:picLocks noChangeAspect="1"/>
          </p:cNvPicPr>
          <p:nvPr/>
        </p:nvPicPr>
        <p:blipFill>
          <a:blip r:embed="rId3"/>
          <a:stretch>
            <a:fillRect/>
          </a:stretch>
        </p:blipFill>
        <p:spPr>
          <a:xfrm>
            <a:off x="1461849" y="6552486"/>
            <a:ext cx="232410" cy="185976"/>
          </a:xfrm>
          <a:prstGeom prst="rect">
            <a:avLst/>
          </a:prstGeom>
        </p:spPr>
      </p:pic>
      <p:sp>
        <p:nvSpPr>
          <p:cNvPr id="30" name="Text 27">
            <a:extLst>
              <a:ext uri="{FF2B5EF4-FFF2-40B4-BE49-F238E27FC236}">
                <a16:creationId xmlns:a16="http://schemas.microsoft.com/office/drawing/2014/main" id="{2D7260FB-9536-30A4-8F2E-06DD5A41F09A}"/>
              </a:ext>
            </a:extLst>
          </p:cNvPr>
          <p:cNvSpPr/>
          <p:nvPr/>
        </p:nvSpPr>
        <p:spPr>
          <a:xfrm>
            <a:off x="1880235" y="6490811"/>
            <a:ext cx="11288316" cy="528638"/>
          </a:xfrm>
          <a:prstGeom prst="rect">
            <a:avLst/>
          </a:prstGeom>
          <a:noFill/>
          <a:ln/>
        </p:spPr>
        <p:txBody>
          <a:bodyPr wrap="square" lIns="0" tIns="0" rIns="0" bIns="0" rtlCol="0" anchor="t"/>
          <a:lstStyle/>
          <a:p>
            <a:pPr marL="0" indent="0" algn="l">
              <a:lnSpc>
                <a:spcPts val="2050"/>
              </a:lnSpc>
              <a:buNone/>
            </a:pPr>
            <a:r>
              <a:rPr lang="en-US" sz="1450" b="1" dirty="0">
                <a:solidFill>
                  <a:srgbClr val="FFFFFF"/>
                </a:solidFill>
                <a:latin typeface="Source Sans 3" pitchFamily="34" charset="0"/>
                <a:ea typeface="Source Sans 3" pitchFamily="34" charset="-122"/>
                <a:cs typeface="Source Sans 3" pitchFamily="34" charset="-120"/>
              </a:rPr>
              <a:t>Key Insight:</a:t>
            </a:r>
            <a:r>
              <a:rPr lang="en-US" sz="1450" dirty="0">
                <a:solidFill>
                  <a:srgbClr val="FFFFFF"/>
                </a:solidFill>
                <a:latin typeface="Source Sans 3" pitchFamily="34" charset="0"/>
                <a:ea typeface="Source Sans 3" pitchFamily="34" charset="-122"/>
                <a:cs typeface="Source Sans 3" pitchFamily="34" charset="-120"/>
              </a:rPr>
              <a:t> Round Robin reduces average turn around time by 7% compared to FCFS and SJF in this example.</a:t>
            </a:r>
            <a:endParaRPr lang="en-US" sz="1450" dirty="0"/>
          </a:p>
        </p:txBody>
      </p:sp>
    </p:spTree>
    <p:extLst>
      <p:ext uri="{BB962C8B-B14F-4D97-AF65-F5344CB8AC3E}">
        <p14:creationId xmlns:p14="http://schemas.microsoft.com/office/powerpoint/2010/main" val="38183382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913043-9771-B800-B8FF-9A32177AFC0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235C4DBF-25AC-DF2F-540E-C7EC8D3A2A87}"/>
              </a:ext>
            </a:extLst>
          </p:cNvPr>
          <p:cNvSpPr/>
          <p:nvPr/>
        </p:nvSpPr>
        <p:spPr>
          <a:xfrm>
            <a:off x="1275874" y="987147"/>
            <a:ext cx="7378541" cy="547092"/>
          </a:xfrm>
          <a:prstGeom prst="rect">
            <a:avLst/>
          </a:prstGeom>
          <a:noFill/>
          <a:ln/>
        </p:spPr>
        <p:txBody>
          <a:bodyPr wrap="none" lIns="0" tIns="0" rIns="0" bIns="0" rtlCol="0" anchor="t"/>
          <a:lstStyle/>
          <a:p>
            <a:pPr marL="0" indent="0" algn="l">
              <a:lnSpc>
                <a:spcPts val="4300"/>
              </a:lnSpc>
              <a:buNone/>
            </a:pPr>
            <a:r>
              <a:rPr lang="en-US" sz="3400" dirty="0">
                <a:solidFill>
                  <a:srgbClr val="F98AC7"/>
                </a:solidFill>
                <a:latin typeface="Lora" pitchFamily="34" charset="0"/>
              </a:rPr>
              <a:t>Multilevel Scheduling</a:t>
            </a:r>
            <a:endParaRPr lang="en-US" sz="3400" dirty="0"/>
          </a:p>
        </p:txBody>
      </p:sp>
      <p:sp>
        <p:nvSpPr>
          <p:cNvPr id="5" name="Text 3">
            <a:extLst>
              <a:ext uri="{FF2B5EF4-FFF2-40B4-BE49-F238E27FC236}">
                <a16:creationId xmlns:a16="http://schemas.microsoft.com/office/drawing/2014/main" id="{1F3142D3-FE06-C389-5B07-960DB30E0747}"/>
              </a:ext>
            </a:extLst>
          </p:cNvPr>
          <p:cNvSpPr/>
          <p:nvPr/>
        </p:nvSpPr>
        <p:spPr>
          <a:xfrm>
            <a:off x="1275874" y="2691884"/>
            <a:ext cx="2625685" cy="328136"/>
          </a:xfrm>
          <a:prstGeom prst="rect">
            <a:avLst/>
          </a:prstGeom>
          <a:noFill/>
          <a:ln/>
        </p:spPr>
        <p:txBody>
          <a:bodyPr wrap="none" lIns="0" tIns="0" rIns="0" bIns="0" rtlCol="0" anchor="t"/>
          <a:lstStyle/>
          <a:p>
            <a:pPr marL="0" indent="0" algn="l">
              <a:lnSpc>
                <a:spcPts val="2550"/>
              </a:lnSpc>
              <a:buNone/>
            </a:pPr>
            <a:endParaRPr lang="en-US" sz="2050" dirty="0"/>
          </a:p>
        </p:txBody>
      </p:sp>
      <p:sp>
        <p:nvSpPr>
          <p:cNvPr id="7" name="Text 5">
            <a:extLst>
              <a:ext uri="{FF2B5EF4-FFF2-40B4-BE49-F238E27FC236}">
                <a16:creationId xmlns:a16="http://schemas.microsoft.com/office/drawing/2014/main" id="{86884995-BE51-9753-4856-E44D0BB03D8F}"/>
              </a:ext>
            </a:extLst>
          </p:cNvPr>
          <p:cNvSpPr/>
          <p:nvPr/>
        </p:nvSpPr>
        <p:spPr>
          <a:xfrm>
            <a:off x="1275874" y="2073414"/>
            <a:ext cx="7251621" cy="328136"/>
          </a:xfrm>
          <a:prstGeom prst="rect">
            <a:avLst/>
          </a:prstGeom>
          <a:noFill/>
          <a:ln/>
        </p:spPr>
        <p:txBody>
          <a:bodyPr wrap="none" lIns="0" tIns="0" rIns="0" bIns="0" rtlCol="0" anchor="t"/>
          <a:lstStyle/>
          <a:p>
            <a:pPr marL="0" indent="0" algn="l">
              <a:lnSpc>
                <a:spcPct val="200000"/>
              </a:lnSpc>
              <a:buNone/>
            </a:pPr>
            <a:r>
              <a:rPr lang="en-US" sz="2000" dirty="0">
                <a:solidFill>
                  <a:srgbClr val="D6E5EF"/>
                </a:solidFill>
                <a:latin typeface="Source Sans 3" pitchFamily="34" charset="0"/>
              </a:rPr>
              <a:t>If priority &gt;= 6 then Scheduling Method is Round Robin </a:t>
            </a:r>
          </a:p>
          <a:p>
            <a:pPr>
              <a:lnSpc>
                <a:spcPct val="200000"/>
              </a:lnSpc>
            </a:pPr>
            <a:r>
              <a:rPr lang="en-US" sz="2000" dirty="0">
                <a:solidFill>
                  <a:srgbClr val="D6E5EF"/>
                </a:solidFill>
                <a:latin typeface="Source Sans 3" pitchFamily="34" charset="0"/>
              </a:rPr>
              <a:t>If 4 &lt;= priority &lt;6 then Scheduling Method is SJF </a:t>
            </a:r>
          </a:p>
          <a:p>
            <a:pPr>
              <a:lnSpc>
                <a:spcPct val="200000"/>
              </a:lnSpc>
            </a:pPr>
            <a:r>
              <a:rPr lang="en-US" sz="2000" dirty="0">
                <a:solidFill>
                  <a:srgbClr val="D6E5EF"/>
                </a:solidFill>
                <a:latin typeface="Source Sans 3" pitchFamily="34" charset="0"/>
              </a:rPr>
              <a:t>If priority &lt; 4 then Scheduling Method is FCFS </a:t>
            </a:r>
          </a:p>
          <a:p>
            <a:pPr marL="0" indent="0" algn="l">
              <a:lnSpc>
                <a:spcPct val="200000"/>
              </a:lnSpc>
              <a:buNone/>
            </a:pPr>
            <a:endParaRPr lang="en-US" sz="2000" dirty="0">
              <a:solidFill>
                <a:srgbClr val="D6E5EF"/>
              </a:solidFill>
              <a:latin typeface="Source Sans 3" pitchFamily="34" charset="0"/>
            </a:endParaRPr>
          </a:p>
        </p:txBody>
      </p:sp>
      <p:sp>
        <p:nvSpPr>
          <p:cNvPr id="9" name="Shape 7">
            <a:extLst>
              <a:ext uri="{FF2B5EF4-FFF2-40B4-BE49-F238E27FC236}">
                <a16:creationId xmlns:a16="http://schemas.microsoft.com/office/drawing/2014/main" id="{984D64FC-2232-C6D0-A7DC-B8CC8B0DAC18}"/>
              </a:ext>
            </a:extLst>
          </p:cNvPr>
          <p:cNvSpPr/>
          <p:nvPr/>
        </p:nvSpPr>
        <p:spPr>
          <a:xfrm>
            <a:off x="1275875" y="4763453"/>
            <a:ext cx="9175816" cy="1819274"/>
          </a:xfrm>
          <a:prstGeom prst="roundRect">
            <a:avLst>
              <a:gd name="adj" fmla="val 2031"/>
            </a:avLst>
          </a:prstGeom>
          <a:noFill/>
          <a:ln w="7620">
            <a:solidFill>
              <a:srgbClr val="FFFFFF">
                <a:alpha val="24000"/>
              </a:srgbClr>
            </a:solidFill>
            <a:prstDash val="solid"/>
          </a:ln>
        </p:spPr>
      </p:sp>
      <p:sp>
        <p:nvSpPr>
          <p:cNvPr id="10" name="Shape 8">
            <a:extLst>
              <a:ext uri="{FF2B5EF4-FFF2-40B4-BE49-F238E27FC236}">
                <a16:creationId xmlns:a16="http://schemas.microsoft.com/office/drawing/2014/main" id="{36051D71-C8E2-7157-8A9A-E16A44627986}"/>
              </a:ext>
            </a:extLst>
          </p:cNvPr>
          <p:cNvSpPr/>
          <p:nvPr/>
        </p:nvSpPr>
        <p:spPr>
          <a:xfrm>
            <a:off x="1283494" y="4771073"/>
            <a:ext cx="9168197" cy="491429"/>
          </a:xfrm>
          <a:prstGeom prst="rect">
            <a:avLst/>
          </a:prstGeom>
          <a:solidFill>
            <a:srgbClr val="FFFFFF">
              <a:alpha val="4000"/>
            </a:srgbClr>
          </a:solidFill>
          <a:ln/>
        </p:spPr>
      </p:sp>
      <p:sp>
        <p:nvSpPr>
          <p:cNvPr id="11" name="Text 9">
            <a:extLst>
              <a:ext uri="{FF2B5EF4-FFF2-40B4-BE49-F238E27FC236}">
                <a16:creationId xmlns:a16="http://schemas.microsoft.com/office/drawing/2014/main" id="{CD7E08F6-6BAF-0C6B-2E35-2968FC5CC5E0}"/>
              </a:ext>
            </a:extLst>
          </p:cNvPr>
          <p:cNvSpPr/>
          <p:nvPr/>
        </p:nvSpPr>
        <p:spPr>
          <a:xfrm>
            <a:off x="1469469" y="4865370"/>
            <a:ext cx="203692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Priority</a:t>
            </a:r>
            <a:endParaRPr lang="en-US" sz="1450" dirty="0"/>
          </a:p>
        </p:txBody>
      </p:sp>
      <p:sp>
        <p:nvSpPr>
          <p:cNvPr id="12" name="Text 10">
            <a:extLst>
              <a:ext uri="{FF2B5EF4-FFF2-40B4-BE49-F238E27FC236}">
                <a16:creationId xmlns:a16="http://schemas.microsoft.com/office/drawing/2014/main" id="{72902C86-C5D3-5503-3503-ECDED2EB03B1}"/>
              </a:ext>
            </a:extLst>
          </p:cNvPr>
          <p:cNvSpPr/>
          <p:nvPr/>
        </p:nvSpPr>
        <p:spPr>
          <a:xfrm>
            <a:off x="4839605" y="4836232"/>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Process</a:t>
            </a:r>
            <a:endParaRPr lang="en-US" sz="1450" dirty="0"/>
          </a:p>
        </p:txBody>
      </p:sp>
      <p:sp>
        <p:nvSpPr>
          <p:cNvPr id="14" name="Text 12">
            <a:extLst>
              <a:ext uri="{FF2B5EF4-FFF2-40B4-BE49-F238E27FC236}">
                <a16:creationId xmlns:a16="http://schemas.microsoft.com/office/drawing/2014/main" id="{C953D61E-2C1F-60E9-FDAB-421F1E0917C7}"/>
              </a:ext>
            </a:extLst>
          </p:cNvPr>
          <p:cNvSpPr/>
          <p:nvPr/>
        </p:nvSpPr>
        <p:spPr>
          <a:xfrm>
            <a:off x="8711327" y="4865370"/>
            <a:ext cx="2033111" cy="264319"/>
          </a:xfrm>
          <a:prstGeom prst="rect">
            <a:avLst/>
          </a:prstGeom>
          <a:noFill/>
          <a:ln/>
        </p:spPr>
        <p:txBody>
          <a:bodyPr wrap="none" lIns="0" tIns="0" rIns="0" bIns="0" rtlCol="0" anchor="t"/>
          <a:lstStyle/>
          <a:p>
            <a:pPr marL="0" indent="0" algn="l">
              <a:lnSpc>
                <a:spcPts val="2050"/>
              </a:lnSpc>
              <a:buNone/>
            </a:pPr>
            <a:endParaRPr lang="en-US" sz="1450" dirty="0"/>
          </a:p>
        </p:txBody>
      </p:sp>
      <p:sp>
        <p:nvSpPr>
          <p:cNvPr id="15" name="Text 13">
            <a:extLst>
              <a:ext uri="{FF2B5EF4-FFF2-40B4-BE49-F238E27FC236}">
                <a16:creationId xmlns:a16="http://schemas.microsoft.com/office/drawing/2014/main" id="{15492948-EB40-5811-945A-11E9D4BDB058}"/>
              </a:ext>
            </a:extLst>
          </p:cNvPr>
          <p:cNvSpPr/>
          <p:nvPr/>
        </p:nvSpPr>
        <p:spPr>
          <a:xfrm>
            <a:off x="8527494" y="4836233"/>
            <a:ext cx="203692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Method</a:t>
            </a:r>
            <a:endParaRPr lang="en-US" sz="1450" dirty="0"/>
          </a:p>
        </p:txBody>
      </p:sp>
      <p:sp>
        <p:nvSpPr>
          <p:cNvPr id="16" name="Shape 14">
            <a:extLst>
              <a:ext uri="{FF2B5EF4-FFF2-40B4-BE49-F238E27FC236}">
                <a16:creationId xmlns:a16="http://schemas.microsoft.com/office/drawing/2014/main" id="{C0048731-8259-39AF-4673-33D66862AFA4}"/>
              </a:ext>
            </a:extLst>
          </p:cNvPr>
          <p:cNvSpPr/>
          <p:nvPr/>
        </p:nvSpPr>
        <p:spPr>
          <a:xfrm>
            <a:off x="1283494" y="5223986"/>
            <a:ext cx="9168197" cy="452914"/>
          </a:xfrm>
          <a:prstGeom prst="rect">
            <a:avLst/>
          </a:prstGeom>
          <a:solidFill>
            <a:srgbClr val="000000">
              <a:alpha val="4000"/>
            </a:srgbClr>
          </a:solidFill>
          <a:ln/>
        </p:spPr>
      </p:sp>
      <p:sp>
        <p:nvSpPr>
          <p:cNvPr id="17" name="Text 15">
            <a:extLst>
              <a:ext uri="{FF2B5EF4-FFF2-40B4-BE49-F238E27FC236}">
                <a16:creationId xmlns:a16="http://schemas.microsoft.com/office/drawing/2014/main" id="{D590E93B-2CC9-F08C-CD11-8C4521142644}"/>
              </a:ext>
            </a:extLst>
          </p:cNvPr>
          <p:cNvSpPr/>
          <p:nvPr/>
        </p:nvSpPr>
        <p:spPr>
          <a:xfrm>
            <a:off x="1469469" y="5318284"/>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High</a:t>
            </a:r>
            <a:endParaRPr lang="en-US" sz="1450" dirty="0"/>
          </a:p>
        </p:txBody>
      </p:sp>
      <p:sp>
        <p:nvSpPr>
          <p:cNvPr id="18" name="Text 16">
            <a:extLst>
              <a:ext uri="{FF2B5EF4-FFF2-40B4-BE49-F238E27FC236}">
                <a16:creationId xmlns:a16="http://schemas.microsoft.com/office/drawing/2014/main" id="{9C81EE6A-AC16-7794-4B1B-42FD095D5597}"/>
              </a:ext>
            </a:extLst>
          </p:cNvPr>
          <p:cNvSpPr/>
          <p:nvPr/>
        </p:nvSpPr>
        <p:spPr>
          <a:xfrm>
            <a:off x="4682375" y="5318284"/>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P1,P3</a:t>
            </a:r>
            <a:endParaRPr lang="en-US" sz="1450" dirty="0"/>
          </a:p>
        </p:txBody>
      </p:sp>
      <p:sp>
        <p:nvSpPr>
          <p:cNvPr id="20" name="Text 18">
            <a:extLst>
              <a:ext uri="{FF2B5EF4-FFF2-40B4-BE49-F238E27FC236}">
                <a16:creationId xmlns:a16="http://schemas.microsoft.com/office/drawing/2014/main" id="{B24CA21B-8EC0-5D25-7F9B-8DFFBCE1C62C}"/>
              </a:ext>
            </a:extLst>
          </p:cNvPr>
          <p:cNvSpPr/>
          <p:nvPr/>
        </p:nvSpPr>
        <p:spPr>
          <a:xfrm>
            <a:off x="8711327" y="5318284"/>
            <a:ext cx="2033111" cy="264319"/>
          </a:xfrm>
          <a:prstGeom prst="rect">
            <a:avLst/>
          </a:prstGeom>
          <a:noFill/>
          <a:ln/>
        </p:spPr>
        <p:txBody>
          <a:bodyPr wrap="none" lIns="0" tIns="0" rIns="0" bIns="0" rtlCol="0" anchor="t"/>
          <a:lstStyle/>
          <a:p>
            <a:pPr marL="0" indent="0" algn="l">
              <a:lnSpc>
                <a:spcPts val="2050"/>
              </a:lnSpc>
              <a:buNone/>
            </a:pPr>
            <a:endParaRPr lang="en-US" sz="1450" dirty="0"/>
          </a:p>
        </p:txBody>
      </p:sp>
      <p:sp>
        <p:nvSpPr>
          <p:cNvPr id="21" name="Text 19">
            <a:extLst>
              <a:ext uri="{FF2B5EF4-FFF2-40B4-BE49-F238E27FC236}">
                <a16:creationId xmlns:a16="http://schemas.microsoft.com/office/drawing/2014/main" id="{73534FC5-8127-5EA3-C492-C27A75776BE1}"/>
              </a:ext>
            </a:extLst>
          </p:cNvPr>
          <p:cNvSpPr/>
          <p:nvPr/>
        </p:nvSpPr>
        <p:spPr>
          <a:xfrm>
            <a:off x="8527495" y="5327009"/>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rPr>
              <a:t>Round Robin</a:t>
            </a:r>
            <a:endParaRPr lang="en-US" sz="1450" dirty="0"/>
          </a:p>
        </p:txBody>
      </p:sp>
      <p:sp>
        <p:nvSpPr>
          <p:cNvPr id="23" name="Text 21">
            <a:extLst>
              <a:ext uri="{FF2B5EF4-FFF2-40B4-BE49-F238E27FC236}">
                <a16:creationId xmlns:a16="http://schemas.microsoft.com/office/drawing/2014/main" id="{F9AF446C-606E-EEA4-6674-115934D9376E}"/>
              </a:ext>
            </a:extLst>
          </p:cNvPr>
          <p:cNvSpPr/>
          <p:nvPr/>
        </p:nvSpPr>
        <p:spPr>
          <a:xfrm>
            <a:off x="1469469" y="5771198"/>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rPr>
              <a:t>Mid</a:t>
            </a:r>
            <a:endParaRPr lang="en-US" sz="1450" dirty="0"/>
          </a:p>
        </p:txBody>
      </p:sp>
      <p:sp>
        <p:nvSpPr>
          <p:cNvPr id="24" name="Text 22">
            <a:extLst>
              <a:ext uri="{FF2B5EF4-FFF2-40B4-BE49-F238E27FC236}">
                <a16:creationId xmlns:a16="http://schemas.microsoft.com/office/drawing/2014/main" id="{DCE7F62A-5476-8FCA-E1B8-69DB94155558}"/>
              </a:ext>
            </a:extLst>
          </p:cNvPr>
          <p:cNvSpPr/>
          <p:nvPr/>
        </p:nvSpPr>
        <p:spPr>
          <a:xfrm>
            <a:off x="4682374" y="5761028"/>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P2</a:t>
            </a:r>
            <a:endParaRPr lang="en-US" sz="1450" dirty="0"/>
          </a:p>
        </p:txBody>
      </p:sp>
      <p:sp>
        <p:nvSpPr>
          <p:cNvPr id="25" name="Text 23">
            <a:extLst>
              <a:ext uri="{FF2B5EF4-FFF2-40B4-BE49-F238E27FC236}">
                <a16:creationId xmlns:a16="http://schemas.microsoft.com/office/drawing/2014/main" id="{1D8BA35C-8A5A-45EF-51FE-B092BEF89019}"/>
              </a:ext>
            </a:extLst>
          </p:cNvPr>
          <p:cNvSpPr/>
          <p:nvPr/>
        </p:nvSpPr>
        <p:spPr>
          <a:xfrm>
            <a:off x="6298644" y="5771198"/>
            <a:ext cx="2033111" cy="264319"/>
          </a:xfrm>
          <a:prstGeom prst="rect">
            <a:avLst/>
          </a:prstGeom>
          <a:noFill/>
          <a:ln/>
        </p:spPr>
        <p:txBody>
          <a:bodyPr wrap="none" lIns="0" tIns="0" rIns="0" bIns="0" rtlCol="0" anchor="t"/>
          <a:lstStyle/>
          <a:p>
            <a:pPr marL="0" indent="0" algn="l">
              <a:lnSpc>
                <a:spcPts val="2050"/>
              </a:lnSpc>
              <a:buNone/>
            </a:pPr>
            <a:endParaRPr lang="en-US" sz="1450" dirty="0"/>
          </a:p>
        </p:txBody>
      </p:sp>
      <p:sp>
        <p:nvSpPr>
          <p:cNvPr id="26" name="Text 24">
            <a:extLst>
              <a:ext uri="{FF2B5EF4-FFF2-40B4-BE49-F238E27FC236}">
                <a16:creationId xmlns:a16="http://schemas.microsoft.com/office/drawing/2014/main" id="{0B21741C-B499-C8E3-5815-B2C152F2E5E8}"/>
              </a:ext>
            </a:extLst>
          </p:cNvPr>
          <p:cNvSpPr/>
          <p:nvPr/>
        </p:nvSpPr>
        <p:spPr>
          <a:xfrm>
            <a:off x="8711327" y="5771198"/>
            <a:ext cx="2033111" cy="264319"/>
          </a:xfrm>
          <a:prstGeom prst="rect">
            <a:avLst/>
          </a:prstGeom>
          <a:noFill/>
          <a:ln/>
        </p:spPr>
        <p:txBody>
          <a:bodyPr wrap="none" lIns="0" tIns="0" rIns="0" bIns="0" rtlCol="0" anchor="t"/>
          <a:lstStyle/>
          <a:p>
            <a:pPr marL="0" indent="0" algn="l">
              <a:lnSpc>
                <a:spcPts val="2050"/>
              </a:lnSpc>
              <a:buNone/>
            </a:pPr>
            <a:endParaRPr lang="en-US" sz="1450" dirty="0"/>
          </a:p>
        </p:txBody>
      </p:sp>
      <p:sp>
        <p:nvSpPr>
          <p:cNvPr id="27" name="Text 25">
            <a:extLst>
              <a:ext uri="{FF2B5EF4-FFF2-40B4-BE49-F238E27FC236}">
                <a16:creationId xmlns:a16="http://schemas.microsoft.com/office/drawing/2014/main" id="{EAE1175C-219D-26A8-91A5-5809F4819EE4}"/>
              </a:ext>
            </a:extLst>
          </p:cNvPr>
          <p:cNvSpPr/>
          <p:nvPr/>
        </p:nvSpPr>
        <p:spPr>
          <a:xfrm>
            <a:off x="8736317" y="5767240"/>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rPr>
              <a:t>SJF</a:t>
            </a:r>
            <a:endParaRPr lang="en-US" sz="1450" dirty="0"/>
          </a:p>
        </p:txBody>
      </p:sp>
      <p:sp>
        <p:nvSpPr>
          <p:cNvPr id="33" name="Shape 14">
            <a:extLst>
              <a:ext uri="{FF2B5EF4-FFF2-40B4-BE49-F238E27FC236}">
                <a16:creationId xmlns:a16="http://schemas.microsoft.com/office/drawing/2014/main" id="{CF14337E-2FA1-8694-85AE-D54D0A35462D}"/>
              </a:ext>
            </a:extLst>
          </p:cNvPr>
          <p:cNvSpPr/>
          <p:nvPr/>
        </p:nvSpPr>
        <p:spPr>
          <a:xfrm>
            <a:off x="1275873" y="6129813"/>
            <a:ext cx="9191060" cy="452914"/>
          </a:xfrm>
          <a:prstGeom prst="rect">
            <a:avLst/>
          </a:prstGeom>
          <a:solidFill>
            <a:srgbClr val="000000">
              <a:alpha val="4000"/>
            </a:srgbClr>
          </a:solidFill>
          <a:ln/>
        </p:spPr>
      </p:sp>
      <p:sp>
        <p:nvSpPr>
          <p:cNvPr id="35" name="Text 21">
            <a:extLst>
              <a:ext uri="{FF2B5EF4-FFF2-40B4-BE49-F238E27FC236}">
                <a16:creationId xmlns:a16="http://schemas.microsoft.com/office/drawing/2014/main" id="{658F163B-4494-AA6A-51BC-62F7713A4F59}"/>
              </a:ext>
            </a:extLst>
          </p:cNvPr>
          <p:cNvSpPr/>
          <p:nvPr/>
        </p:nvSpPr>
        <p:spPr>
          <a:xfrm>
            <a:off x="1446606" y="6185595"/>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rPr>
              <a:t>Low</a:t>
            </a:r>
            <a:endParaRPr lang="en-US" sz="1450" dirty="0"/>
          </a:p>
        </p:txBody>
      </p:sp>
      <p:sp>
        <p:nvSpPr>
          <p:cNvPr id="39" name="Text 22">
            <a:extLst>
              <a:ext uri="{FF2B5EF4-FFF2-40B4-BE49-F238E27FC236}">
                <a16:creationId xmlns:a16="http://schemas.microsoft.com/office/drawing/2014/main" id="{DE8F6929-4F40-5927-256D-A75B883DF487}"/>
              </a:ext>
            </a:extLst>
          </p:cNvPr>
          <p:cNvSpPr/>
          <p:nvPr/>
        </p:nvSpPr>
        <p:spPr>
          <a:xfrm>
            <a:off x="4682375" y="6177926"/>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P4</a:t>
            </a:r>
            <a:endParaRPr lang="en-US" sz="1450" dirty="0"/>
          </a:p>
        </p:txBody>
      </p:sp>
      <p:sp>
        <p:nvSpPr>
          <p:cNvPr id="40" name="Text 25">
            <a:extLst>
              <a:ext uri="{FF2B5EF4-FFF2-40B4-BE49-F238E27FC236}">
                <a16:creationId xmlns:a16="http://schemas.microsoft.com/office/drawing/2014/main" id="{E3C9C552-FDD6-F541-2C1E-3CD377044941}"/>
              </a:ext>
            </a:extLst>
          </p:cNvPr>
          <p:cNvSpPr/>
          <p:nvPr/>
        </p:nvSpPr>
        <p:spPr>
          <a:xfrm>
            <a:off x="8654415" y="6177927"/>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rPr>
              <a:t>FCFS</a:t>
            </a:r>
            <a:endParaRPr lang="en-US" sz="1450" dirty="0"/>
          </a:p>
        </p:txBody>
      </p:sp>
    </p:spTree>
    <p:extLst>
      <p:ext uri="{BB962C8B-B14F-4D97-AF65-F5344CB8AC3E}">
        <p14:creationId xmlns:p14="http://schemas.microsoft.com/office/powerpoint/2010/main" val="59785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35CD11-B64D-6F61-8E51-79FB023B29A3}"/>
              </a:ext>
            </a:extLst>
          </p:cNvPr>
          <p:cNvSpPr txBox="1"/>
          <p:nvPr/>
        </p:nvSpPr>
        <p:spPr>
          <a:xfrm>
            <a:off x="981075" y="348384"/>
            <a:ext cx="12487275" cy="7532831"/>
          </a:xfrm>
          <a:prstGeom prst="rect">
            <a:avLst/>
          </a:prstGeom>
          <a:noFill/>
        </p:spPr>
        <p:txBody>
          <a:bodyPr wrap="square" rtlCol="0">
            <a:spAutoFit/>
          </a:bodyPr>
          <a:lstStyle/>
          <a:p>
            <a:r>
              <a:rPr lang="en-US" sz="4400" dirty="0">
                <a:solidFill>
                  <a:srgbClr val="F98AC7"/>
                </a:solidFill>
                <a:latin typeface="Lora" pitchFamily="34" charset="0"/>
              </a:rPr>
              <a:t>What is CPU Scheduling?</a:t>
            </a:r>
          </a:p>
          <a:p>
            <a:endParaRPr lang="en-US" sz="1850" dirty="0">
              <a:solidFill>
                <a:srgbClr val="D6E5EF"/>
              </a:solidFill>
              <a:latin typeface="Source Sans 3" pitchFamily="34" charset="0"/>
            </a:endParaRPr>
          </a:p>
          <a:p>
            <a:r>
              <a:rPr lang="en-US" sz="1850" dirty="0">
                <a:solidFill>
                  <a:srgbClr val="D6E5EF"/>
                </a:solidFill>
                <a:latin typeface="Source Sans 3" pitchFamily="34" charset="0"/>
              </a:rPr>
              <a:t>CPU scheduling is the process used by an operating system to decide which process in the ready queue should be executed by the CPU next. Since multiple processes often compete for CPU time, scheduling ensures efficient utilization of the processor, improves system performance, and provides fairness among processes.</a:t>
            </a:r>
          </a:p>
          <a:p>
            <a:endParaRPr lang="en-US" sz="1850" dirty="0">
              <a:solidFill>
                <a:srgbClr val="D6E5EF"/>
              </a:solidFill>
              <a:latin typeface="Source Sans 3" pitchFamily="34" charset="0"/>
            </a:endParaRPr>
          </a:p>
          <a:p>
            <a:endParaRPr lang="en-US" sz="1850" dirty="0">
              <a:solidFill>
                <a:srgbClr val="D6E5EF"/>
              </a:solidFill>
              <a:latin typeface="Source Sans 3" pitchFamily="34" charset="0"/>
            </a:endParaRPr>
          </a:p>
          <a:p>
            <a:r>
              <a:rPr lang="en-US" sz="4400" dirty="0">
                <a:solidFill>
                  <a:srgbClr val="F98AC7"/>
                </a:solidFill>
                <a:latin typeface="Lora" pitchFamily="34" charset="0"/>
              </a:rPr>
              <a:t>Why is it done?</a:t>
            </a:r>
          </a:p>
          <a:p>
            <a:endParaRPr lang="en-US" sz="1850" dirty="0">
              <a:solidFill>
                <a:srgbClr val="D6E5EF"/>
              </a:solidFill>
              <a:latin typeface="Source Sans 3" pitchFamily="34" charset="0"/>
            </a:endParaRPr>
          </a:p>
          <a:p>
            <a:pPr marL="285750" indent="-285750">
              <a:buFont typeface="Arial" panose="020B0604020202020204" pitchFamily="34" charset="0"/>
              <a:buChar char="•"/>
            </a:pPr>
            <a:r>
              <a:rPr lang="en-US" sz="1850" dirty="0">
                <a:solidFill>
                  <a:srgbClr val="D6E5EF"/>
                </a:solidFill>
                <a:latin typeface="Source Sans 3" pitchFamily="34" charset="0"/>
              </a:rPr>
              <a:t>To maximize CPU utilization.</a:t>
            </a:r>
          </a:p>
          <a:p>
            <a:pPr marL="285750" indent="-285750">
              <a:buFont typeface="Arial" panose="020B0604020202020204" pitchFamily="34" charset="0"/>
              <a:buChar char="•"/>
            </a:pPr>
            <a:r>
              <a:rPr lang="en-US" sz="1850" dirty="0">
                <a:solidFill>
                  <a:srgbClr val="D6E5EF"/>
                </a:solidFill>
                <a:latin typeface="Source Sans 3" pitchFamily="34" charset="0"/>
              </a:rPr>
              <a:t>To reduce waiting and turn around time.</a:t>
            </a:r>
          </a:p>
          <a:p>
            <a:pPr marL="285750" indent="-285750">
              <a:buFont typeface="Arial" panose="020B0604020202020204" pitchFamily="34" charset="0"/>
              <a:buChar char="•"/>
            </a:pPr>
            <a:r>
              <a:rPr lang="en-US" sz="1850" dirty="0">
                <a:solidFill>
                  <a:srgbClr val="D6E5EF"/>
                </a:solidFill>
                <a:latin typeface="Source Sans 3" pitchFamily="34" charset="0"/>
              </a:rPr>
              <a:t>To improve responsiveness in multi user systems</a:t>
            </a:r>
          </a:p>
          <a:p>
            <a:pPr marL="285750" indent="-285750">
              <a:buFont typeface="Arial" panose="020B0604020202020204" pitchFamily="34" charset="0"/>
              <a:buChar char="•"/>
            </a:pPr>
            <a:r>
              <a:rPr lang="en-US" sz="1850" dirty="0">
                <a:solidFill>
                  <a:srgbClr val="D6E5EF"/>
                </a:solidFill>
                <a:latin typeface="Source Sans 3" pitchFamily="34" charset="0"/>
              </a:rPr>
              <a:t>To ensure fairness among processes</a:t>
            </a:r>
          </a:p>
          <a:p>
            <a:pPr marL="285750" indent="-285750">
              <a:buFont typeface="Arial" panose="020B0604020202020204" pitchFamily="34" charset="0"/>
              <a:buChar char="•"/>
            </a:pPr>
            <a:endParaRPr lang="en-US" sz="1850" dirty="0">
              <a:solidFill>
                <a:srgbClr val="D6E5EF"/>
              </a:solidFill>
              <a:latin typeface="Source Sans 3" pitchFamily="34" charset="0"/>
            </a:endParaRPr>
          </a:p>
          <a:p>
            <a:pPr marL="285750" indent="-285750">
              <a:buFont typeface="Arial" panose="020B0604020202020204" pitchFamily="34" charset="0"/>
              <a:buChar char="•"/>
            </a:pPr>
            <a:endParaRPr lang="en-US" sz="1850" dirty="0">
              <a:solidFill>
                <a:srgbClr val="D6E5EF"/>
              </a:solidFill>
              <a:latin typeface="Source Sans 3" pitchFamily="34" charset="0"/>
            </a:endParaRPr>
          </a:p>
          <a:p>
            <a:r>
              <a:rPr lang="en-US" sz="4400" dirty="0">
                <a:solidFill>
                  <a:srgbClr val="F98AC7"/>
                </a:solidFill>
                <a:latin typeface="Lora" pitchFamily="34" charset="0"/>
              </a:rPr>
              <a:t>Popular Methods:</a:t>
            </a:r>
          </a:p>
          <a:p>
            <a:endParaRPr lang="en-US" sz="1850" dirty="0">
              <a:solidFill>
                <a:srgbClr val="D6E5EF"/>
              </a:solidFill>
              <a:latin typeface="Source Sans 3" pitchFamily="34" charset="0"/>
            </a:endParaRPr>
          </a:p>
          <a:p>
            <a:pPr marL="285750" indent="-285750">
              <a:buFont typeface="Arial" panose="020B0604020202020204" pitchFamily="34" charset="0"/>
              <a:buChar char="•"/>
            </a:pPr>
            <a:r>
              <a:rPr lang="en-US" sz="1850" dirty="0">
                <a:solidFill>
                  <a:srgbClr val="D6E5EF"/>
                </a:solidFill>
                <a:latin typeface="Source Sans 3" pitchFamily="34" charset="0"/>
              </a:rPr>
              <a:t>FCFS – First Come First Serve</a:t>
            </a:r>
          </a:p>
          <a:p>
            <a:pPr marL="285750" indent="-285750">
              <a:buFont typeface="Arial" panose="020B0604020202020204" pitchFamily="34" charset="0"/>
              <a:buChar char="•"/>
            </a:pPr>
            <a:r>
              <a:rPr lang="en-US" sz="1850" dirty="0">
                <a:solidFill>
                  <a:srgbClr val="D6E5EF"/>
                </a:solidFill>
                <a:latin typeface="Source Sans 3" pitchFamily="34" charset="0"/>
              </a:rPr>
              <a:t>SJF – Shortest Job First</a:t>
            </a:r>
          </a:p>
          <a:p>
            <a:pPr marL="285750" indent="-285750">
              <a:buFont typeface="Arial" panose="020B0604020202020204" pitchFamily="34" charset="0"/>
              <a:buChar char="•"/>
            </a:pPr>
            <a:r>
              <a:rPr lang="en-US" sz="1850" dirty="0">
                <a:solidFill>
                  <a:srgbClr val="D6E5EF"/>
                </a:solidFill>
                <a:latin typeface="Source Sans 3" pitchFamily="34" charset="0"/>
              </a:rPr>
              <a:t>Priority Scheduling</a:t>
            </a:r>
          </a:p>
          <a:p>
            <a:pPr marL="285750" indent="-285750">
              <a:buFont typeface="Arial" panose="020B0604020202020204" pitchFamily="34" charset="0"/>
              <a:buChar char="•"/>
            </a:pPr>
            <a:r>
              <a:rPr lang="en-US" sz="1850" dirty="0">
                <a:solidFill>
                  <a:srgbClr val="D6E5EF"/>
                </a:solidFill>
                <a:latin typeface="Source Sans 3" pitchFamily="34" charset="0"/>
              </a:rPr>
              <a:t>Multilevel Queue Scheduling</a:t>
            </a:r>
          </a:p>
          <a:p>
            <a:pPr marL="285750" indent="-285750">
              <a:buFont typeface="Arial" panose="020B0604020202020204" pitchFamily="34" charset="0"/>
              <a:buChar char="•"/>
            </a:pPr>
            <a:r>
              <a:rPr lang="en-US" sz="1850" dirty="0">
                <a:solidFill>
                  <a:srgbClr val="D6E5EF"/>
                </a:solidFill>
                <a:latin typeface="Source Sans 3" pitchFamily="34" charset="0"/>
              </a:rPr>
              <a:t>Round Robin</a:t>
            </a:r>
          </a:p>
        </p:txBody>
      </p:sp>
    </p:spTree>
    <p:extLst>
      <p:ext uri="{BB962C8B-B14F-4D97-AF65-F5344CB8AC3E}">
        <p14:creationId xmlns:p14="http://schemas.microsoft.com/office/powerpoint/2010/main" val="3009936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837724" y="2057400"/>
            <a:ext cx="1632347" cy="449818"/>
          </a:xfrm>
          <a:prstGeom prst="roundRect">
            <a:avLst>
              <a:gd name="adj" fmla="val 6386"/>
            </a:avLst>
          </a:prstGeom>
          <a:solidFill>
            <a:srgbClr val="49042A"/>
          </a:solidFill>
          <a:ln/>
        </p:spPr>
      </p:sp>
      <p:sp>
        <p:nvSpPr>
          <p:cNvPr id="3" name="Text 1"/>
          <p:cNvSpPr/>
          <p:nvPr/>
        </p:nvSpPr>
        <p:spPr>
          <a:xfrm>
            <a:off x="981313" y="2129195"/>
            <a:ext cx="1345168" cy="306229"/>
          </a:xfrm>
          <a:prstGeom prst="rect">
            <a:avLst/>
          </a:prstGeom>
          <a:noFill/>
          <a:ln/>
        </p:spPr>
        <p:txBody>
          <a:bodyPr wrap="none" lIns="0" tIns="0" rIns="0" bIns="0" rtlCol="0" anchor="t"/>
          <a:lstStyle/>
          <a:p>
            <a:pPr marL="0" indent="0" algn="l">
              <a:lnSpc>
                <a:spcPts val="2400"/>
              </a:lnSpc>
              <a:buNone/>
            </a:pPr>
            <a:r>
              <a:rPr lang="en-US" sz="1500" dirty="0">
                <a:solidFill>
                  <a:srgbClr val="D6E5EF"/>
                </a:solidFill>
                <a:latin typeface="Source Sans 3" pitchFamily="34" charset="0"/>
                <a:ea typeface="Source Sans 3" pitchFamily="34" charset="-122"/>
                <a:cs typeface="Source Sans 3" pitchFamily="34" charset="-120"/>
              </a:rPr>
              <a:t>CORE CONCEPTS</a:t>
            </a:r>
            <a:endParaRPr lang="en-US" sz="1500" dirty="0"/>
          </a:p>
        </p:txBody>
      </p:sp>
      <p:sp>
        <p:nvSpPr>
          <p:cNvPr id="4" name="Text 2"/>
          <p:cNvSpPr/>
          <p:nvPr/>
        </p:nvSpPr>
        <p:spPr>
          <a:xfrm>
            <a:off x="837724" y="2602944"/>
            <a:ext cx="6163389"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Key Scheduling Metrics</a:t>
            </a:r>
            <a:endParaRPr lang="en-US" sz="4400" dirty="0"/>
          </a:p>
        </p:txBody>
      </p:sp>
      <p:sp>
        <p:nvSpPr>
          <p:cNvPr id="5" name="Shape 3"/>
          <p:cNvSpPr/>
          <p:nvPr/>
        </p:nvSpPr>
        <p:spPr>
          <a:xfrm>
            <a:off x="837724" y="3665934"/>
            <a:ext cx="3059192" cy="2506266"/>
          </a:xfrm>
          <a:prstGeom prst="roundRect">
            <a:avLst>
              <a:gd name="adj" fmla="val 1433"/>
            </a:avLst>
          </a:prstGeom>
          <a:solidFill>
            <a:srgbClr val="444752"/>
          </a:solidFill>
          <a:ln/>
        </p:spPr>
      </p:sp>
      <p:sp>
        <p:nvSpPr>
          <p:cNvPr id="6" name="Text 4"/>
          <p:cNvSpPr/>
          <p:nvPr/>
        </p:nvSpPr>
        <p:spPr>
          <a:xfrm>
            <a:off x="1077039" y="3905250"/>
            <a:ext cx="2580561"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Arrival Time</a:t>
            </a:r>
            <a:endParaRPr lang="en-US" sz="2200" dirty="0"/>
          </a:p>
        </p:txBody>
      </p:sp>
      <p:sp>
        <p:nvSpPr>
          <p:cNvPr id="7" name="Text 5"/>
          <p:cNvSpPr/>
          <p:nvPr/>
        </p:nvSpPr>
        <p:spPr>
          <a:xfrm>
            <a:off x="1077039" y="4400788"/>
            <a:ext cx="2580561" cy="1532096"/>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The moment a process enters the ready queue and becomes available for execution</a:t>
            </a:r>
            <a:endParaRPr lang="en-US" sz="1850" dirty="0"/>
          </a:p>
        </p:txBody>
      </p:sp>
      <p:sp>
        <p:nvSpPr>
          <p:cNvPr id="8" name="Shape 6"/>
          <p:cNvSpPr/>
          <p:nvPr/>
        </p:nvSpPr>
        <p:spPr>
          <a:xfrm>
            <a:off x="4136231" y="3665934"/>
            <a:ext cx="3059311" cy="2506266"/>
          </a:xfrm>
          <a:prstGeom prst="roundRect">
            <a:avLst>
              <a:gd name="adj" fmla="val 1433"/>
            </a:avLst>
          </a:prstGeom>
          <a:solidFill>
            <a:srgbClr val="444752"/>
          </a:solidFill>
          <a:ln/>
        </p:spPr>
      </p:sp>
      <p:sp>
        <p:nvSpPr>
          <p:cNvPr id="9" name="Text 7"/>
          <p:cNvSpPr/>
          <p:nvPr/>
        </p:nvSpPr>
        <p:spPr>
          <a:xfrm>
            <a:off x="4375547" y="3905250"/>
            <a:ext cx="2580680"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Burst Time</a:t>
            </a:r>
            <a:endParaRPr lang="en-US" sz="2200" dirty="0"/>
          </a:p>
        </p:txBody>
      </p:sp>
      <p:sp>
        <p:nvSpPr>
          <p:cNvPr id="10" name="Text 8"/>
          <p:cNvSpPr/>
          <p:nvPr/>
        </p:nvSpPr>
        <p:spPr>
          <a:xfrm>
            <a:off x="4375547" y="4400788"/>
            <a:ext cx="2580680" cy="1149072"/>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Total CPU time required by a process to complete its execution</a:t>
            </a:r>
            <a:endParaRPr lang="en-US" sz="1850" dirty="0"/>
          </a:p>
        </p:txBody>
      </p:sp>
      <p:sp>
        <p:nvSpPr>
          <p:cNvPr id="11" name="Shape 9"/>
          <p:cNvSpPr/>
          <p:nvPr/>
        </p:nvSpPr>
        <p:spPr>
          <a:xfrm>
            <a:off x="7434858" y="3665934"/>
            <a:ext cx="3059192" cy="2506266"/>
          </a:xfrm>
          <a:prstGeom prst="roundRect">
            <a:avLst>
              <a:gd name="adj" fmla="val 1433"/>
            </a:avLst>
          </a:prstGeom>
          <a:solidFill>
            <a:srgbClr val="444752"/>
          </a:solidFill>
          <a:ln/>
        </p:spPr>
      </p:sp>
      <p:sp>
        <p:nvSpPr>
          <p:cNvPr id="12" name="Text 10"/>
          <p:cNvSpPr/>
          <p:nvPr/>
        </p:nvSpPr>
        <p:spPr>
          <a:xfrm>
            <a:off x="7674173" y="3905250"/>
            <a:ext cx="2580561"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Waiting Time</a:t>
            </a:r>
            <a:endParaRPr lang="en-US" sz="2200" dirty="0"/>
          </a:p>
        </p:txBody>
      </p:sp>
      <p:sp>
        <p:nvSpPr>
          <p:cNvPr id="13" name="Text 11"/>
          <p:cNvSpPr/>
          <p:nvPr/>
        </p:nvSpPr>
        <p:spPr>
          <a:xfrm>
            <a:off x="7674173" y="4400788"/>
            <a:ext cx="2580561" cy="1532096"/>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Time spent by a process in the ready queue waiting for CPU allocation</a:t>
            </a:r>
            <a:endParaRPr lang="en-US" sz="1850" dirty="0"/>
          </a:p>
        </p:txBody>
      </p:sp>
      <p:sp>
        <p:nvSpPr>
          <p:cNvPr id="14" name="Shape 12"/>
          <p:cNvSpPr/>
          <p:nvPr/>
        </p:nvSpPr>
        <p:spPr>
          <a:xfrm>
            <a:off x="10733365" y="3665934"/>
            <a:ext cx="3059311" cy="2506266"/>
          </a:xfrm>
          <a:prstGeom prst="roundRect">
            <a:avLst>
              <a:gd name="adj" fmla="val 1433"/>
            </a:avLst>
          </a:prstGeom>
          <a:solidFill>
            <a:srgbClr val="444752"/>
          </a:solidFill>
          <a:ln/>
        </p:spPr>
      </p:sp>
      <p:sp>
        <p:nvSpPr>
          <p:cNvPr id="15" name="Text 13"/>
          <p:cNvSpPr/>
          <p:nvPr/>
        </p:nvSpPr>
        <p:spPr>
          <a:xfrm>
            <a:off x="10972681" y="3905250"/>
            <a:ext cx="2580680"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Turnaround Time</a:t>
            </a:r>
            <a:endParaRPr lang="en-US" sz="2200" dirty="0"/>
          </a:p>
        </p:txBody>
      </p:sp>
      <p:sp>
        <p:nvSpPr>
          <p:cNvPr id="16" name="Text 14"/>
          <p:cNvSpPr/>
          <p:nvPr/>
        </p:nvSpPr>
        <p:spPr>
          <a:xfrm>
            <a:off x="10972681" y="4400788"/>
            <a:ext cx="2580680" cy="1532096"/>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Total time from arrival to completion: Turnaround = Completion Time - Arrival Time</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394341"/>
            <a:ext cx="7626429"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First Come First Serve (FCFS)</a:t>
            </a:r>
            <a:endParaRPr lang="en-US" sz="4400" dirty="0"/>
          </a:p>
        </p:txBody>
      </p:sp>
      <p:sp>
        <p:nvSpPr>
          <p:cNvPr id="3" name="Shape 1"/>
          <p:cNvSpPr/>
          <p:nvPr/>
        </p:nvSpPr>
        <p:spPr>
          <a:xfrm>
            <a:off x="665440" y="2457331"/>
            <a:ext cx="6530102" cy="4377809"/>
          </a:xfrm>
          <a:prstGeom prst="roundRect">
            <a:avLst>
              <a:gd name="adj" fmla="val 820"/>
            </a:avLst>
          </a:prstGeom>
          <a:solidFill>
            <a:srgbClr val="F98AC7"/>
          </a:solidFill>
          <a:ln/>
        </p:spPr>
      </p:sp>
      <p:sp>
        <p:nvSpPr>
          <p:cNvPr id="4" name="Text 2"/>
          <p:cNvSpPr/>
          <p:nvPr/>
        </p:nvSpPr>
        <p:spPr>
          <a:xfrm>
            <a:off x="904756" y="2696647"/>
            <a:ext cx="3379470" cy="422315"/>
          </a:xfrm>
          <a:prstGeom prst="rect">
            <a:avLst/>
          </a:prstGeom>
          <a:noFill/>
          <a:ln/>
        </p:spPr>
        <p:txBody>
          <a:bodyPr wrap="none" lIns="0" tIns="0" rIns="0" bIns="0" rtlCol="0" anchor="t"/>
          <a:lstStyle/>
          <a:p>
            <a:pPr marL="0" indent="0" algn="l">
              <a:lnSpc>
                <a:spcPts val="3300"/>
              </a:lnSpc>
              <a:buNone/>
            </a:pPr>
            <a:r>
              <a:rPr lang="en-US" sz="2650" dirty="0">
                <a:solidFill>
                  <a:srgbClr val="000000"/>
                </a:solidFill>
                <a:latin typeface="Lora" pitchFamily="34" charset="0"/>
                <a:ea typeface="Lora" pitchFamily="34" charset="-122"/>
                <a:cs typeface="Lora" pitchFamily="34" charset="-120"/>
              </a:rPr>
              <a:t>Algorithm Overview</a:t>
            </a:r>
            <a:endParaRPr lang="en-US" sz="2650" dirty="0"/>
          </a:p>
        </p:txBody>
      </p:sp>
      <p:sp>
        <p:nvSpPr>
          <p:cNvPr id="5" name="Text 3"/>
          <p:cNvSpPr/>
          <p:nvPr/>
        </p:nvSpPr>
        <p:spPr>
          <a:xfrm>
            <a:off x="904756" y="3358277"/>
            <a:ext cx="6051471" cy="1149072"/>
          </a:xfrm>
          <a:prstGeom prst="rect">
            <a:avLst/>
          </a:prstGeom>
          <a:noFill/>
          <a:ln/>
        </p:spPr>
        <p:txBody>
          <a:bodyPr wrap="square" lIns="0" tIns="0" rIns="0" bIns="0" rtlCol="0" anchor="t"/>
          <a:lstStyle/>
          <a:p>
            <a:pPr marL="0" indent="0" algn="l">
              <a:lnSpc>
                <a:spcPts val="3000"/>
              </a:lnSpc>
              <a:buNone/>
            </a:pPr>
            <a:r>
              <a:rPr lang="en-US" sz="1850" dirty="0">
                <a:solidFill>
                  <a:srgbClr val="000000"/>
                </a:solidFill>
                <a:latin typeface="Source Sans 3" pitchFamily="34" charset="0"/>
                <a:ea typeface="Source Sans 3" pitchFamily="34" charset="-122"/>
                <a:cs typeface="Source Sans 3" pitchFamily="34" charset="-120"/>
              </a:rPr>
              <a:t>FCFS is the simplest CPU scheduling algorithm where processes are executed in the order they arrive in the ready queue.</a:t>
            </a:r>
            <a:endParaRPr lang="en-US" sz="1850" dirty="0"/>
          </a:p>
        </p:txBody>
      </p:sp>
      <p:sp>
        <p:nvSpPr>
          <p:cNvPr id="6" name="Text 4"/>
          <p:cNvSpPr/>
          <p:nvPr/>
        </p:nvSpPr>
        <p:spPr>
          <a:xfrm>
            <a:off x="904756" y="4555287"/>
            <a:ext cx="6051471" cy="383024"/>
          </a:xfrm>
          <a:prstGeom prst="rect">
            <a:avLst/>
          </a:prstGeom>
          <a:noFill/>
          <a:ln/>
        </p:spPr>
        <p:txBody>
          <a:bodyPr wrap="none" lIns="0" tIns="0" rIns="0" bIns="0" rtlCol="0" anchor="t"/>
          <a:lstStyle/>
          <a:p>
            <a:pPr marL="0" indent="0" algn="l">
              <a:lnSpc>
                <a:spcPts val="3000"/>
              </a:lnSpc>
              <a:buNone/>
            </a:pPr>
            <a:r>
              <a:rPr lang="en-US" sz="1850" b="1" dirty="0">
                <a:solidFill>
                  <a:srgbClr val="000000"/>
                </a:solidFill>
                <a:latin typeface="Source Sans 3" pitchFamily="34" charset="0"/>
                <a:ea typeface="Source Sans 3" pitchFamily="34" charset="-122"/>
                <a:cs typeface="Source Sans 3" pitchFamily="34" charset="-120"/>
              </a:rPr>
              <a:t>Time Complexity:</a:t>
            </a:r>
            <a:r>
              <a:rPr lang="en-US" sz="1850" dirty="0">
                <a:solidFill>
                  <a:srgbClr val="000000"/>
                </a:solidFill>
                <a:latin typeface="Source Sans 3" pitchFamily="34" charset="0"/>
                <a:ea typeface="Source Sans 3" pitchFamily="34" charset="-122"/>
                <a:cs typeface="Source Sans 3" pitchFamily="34" charset="-120"/>
              </a:rPr>
              <a:t> O(n) for sorting by arrival time</a:t>
            </a:r>
            <a:endParaRPr lang="en-US" sz="1850" dirty="0"/>
          </a:p>
        </p:txBody>
      </p:sp>
      <p:sp>
        <p:nvSpPr>
          <p:cNvPr id="7" name="Text 5"/>
          <p:cNvSpPr/>
          <p:nvPr/>
        </p:nvSpPr>
        <p:spPr>
          <a:xfrm>
            <a:off x="7614761" y="269664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Advantages</a:t>
            </a:r>
            <a:endParaRPr lang="en-US" sz="2200" dirty="0"/>
          </a:p>
        </p:txBody>
      </p:sp>
      <p:sp>
        <p:nvSpPr>
          <p:cNvPr id="8" name="Text 6"/>
          <p:cNvSpPr/>
          <p:nvPr/>
        </p:nvSpPr>
        <p:spPr>
          <a:xfrm>
            <a:off x="7614761" y="3287911"/>
            <a:ext cx="6185535" cy="1149028"/>
          </a:xfrm>
          <a:prstGeom prst="rect">
            <a:avLst/>
          </a:prstGeom>
          <a:noFill/>
          <a:ln/>
        </p:spPr>
        <p:txBody>
          <a:bodyPr wrap="square" lIns="0" tIns="0" rIns="0" bIns="0" rtlCol="0" anchor="t"/>
          <a:lstStyle/>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Simple to understand and implement</a:t>
            </a:r>
            <a:endParaRPr lang="en-US" sz="1850" dirty="0"/>
          </a:p>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Fair approach - no process starvation</a:t>
            </a:r>
            <a:endParaRPr lang="en-US" sz="1850" dirty="0"/>
          </a:p>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Minimal overhead and low complexity</a:t>
            </a:r>
            <a:endParaRPr lang="en-US" sz="1850" dirty="0"/>
          </a:p>
        </p:txBody>
      </p:sp>
      <p:sp>
        <p:nvSpPr>
          <p:cNvPr id="9" name="Text 7"/>
          <p:cNvSpPr/>
          <p:nvPr/>
        </p:nvSpPr>
        <p:spPr>
          <a:xfrm>
            <a:off x="7614761" y="467625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Disadvantages</a:t>
            </a:r>
            <a:endParaRPr lang="en-US" sz="2200" dirty="0"/>
          </a:p>
        </p:txBody>
      </p:sp>
      <p:sp>
        <p:nvSpPr>
          <p:cNvPr id="10" name="Text 8"/>
          <p:cNvSpPr/>
          <p:nvPr/>
        </p:nvSpPr>
        <p:spPr>
          <a:xfrm>
            <a:off x="7614761" y="5267519"/>
            <a:ext cx="6185535" cy="1149028"/>
          </a:xfrm>
          <a:prstGeom prst="rect">
            <a:avLst/>
          </a:prstGeom>
          <a:noFill/>
          <a:ln/>
        </p:spPr>
        <p:txBody>
          <a:bodyPr wrap="square" lIns="0" tIns="0" rIns="0" bIns="0" rtlCol="0" anchor="t"/>
          <a:lstStyle/>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High average waiting time (convoy effect)</a:t>
            </a:r>
            <a:endParaRPr lang="en-US" sz="1850" dirty="0"/>
          </a:p>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Poor utilization with mixed workloads</a:t>
            </a:r>
            <a:endParaRPr lang="en-US" sz="1850" dirty="0"/>
          </a:p>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Non-preemptive nature reduces flexibility</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394341"/>
            <a:ext cx="5906572"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Shortest Job First (SJF)</a:t>
            </a:r>
            <a:endParaRPr lang="en-US" sz="4400" dirty="0"/>
          </a:p>
        </p:txBody>
      </p:sp>
      <p:sp>
        <p:nvSpPr>
          <p:cNvPr id="3" name="Shape 1"/>
          <p:cNvSpPr/>
          <p:nvPr/>
        </p:nvSpPr>
        <p:spPr>
          <a:xfrm>
            <a:off x="665440" y="2457331"/>
            <a:ext cx="6530102" cy="4377809"/>
          </a:xfrm>
          <a:prstGeom prst="roundRect">
            <a:avLst>
              <a:gd name="adj" fmla="val 820"/>
            </a:avLst>
          </a:prstGeom>
          <a:solidFill>
            <a:srgbClr val="F98AC7"/>
          </a:solidFill>
          <a:ln/>
        </p:spPr>
      </p:sp>
      <p:sp>
        <p:nvSpPr>
          <p:cNvPr id="4" name="Text 2"/>
          <p:cNvSpPr/>
          <p:nvPr/>
        </p:nvSpPr>
        <p:spPr>
          <a:xfrm>
            <a:off x="904756" y="2696647"/>
            <a:ext cx="3379470" cy="422315"/>
          </a:xfrm>
          <a:prstGeom prst="rect">
            <a:avLst/>
          </a:prstGeom>
          <a:noFill/>
          <a:ln/>
        </p:spPr>
        <p:txBody>
          <a:bodyPr wrap="none" lIns="0" tIns="0" rIns="0" bIns="0" rtlCol="0" anchor="t"/>
          <a:lstStyle/>
          <a:p>
            <a:pPr marL="0" indent="0" algn="l">
              <a:lnSpc>
                <a:spcPts val="3300"/>
              </a:lnSpc>
              <a:buNone/>
            </a:pPr>
            <a:r>
              <a:rPr lang="en-US" sz="2650" dirty="0">
                <a:solidFill>
                  <a:srgbClr val="000000"/>
                </a:solidFill>
                <a:latin typeface="Lora" pitchFamily="34" charset="0"/>
                <a:ea typeface="Lora" pitchFamily="34" charset="-122"/>
                <a:cs typeface="Lora" pitchFamily="34" charset="-120"/>
              </a:rPr>
              <a:t>Algorithm Overview</a:t>
            </a:r>
            <a:endParaRPr lang="en-US" sz="2650" dirty="0"/>
          </a:p>
        </p:txBody>
      </p:sp>
      <p:sp>
        <p:nvSpPr>
          <p:cNvPr id="5" name="Text 3"/>
          <p:cNvSpPr/>
          <p:nvPr/>
        </p:nvSpPr>
        <p:spPr>
          <a:xfrm>
            <a:off x="904756" y="3358277"/>
            <a:ext cx="6051471" cy="766048"/>
          </a:xfrm>
          <a:prstGeom prst="rect">
            <a:avLst/>
          </a:prstGeom>
          <a:noFill/>
          <a:ln/>
        </p:spPr>
        <p:txBody>
          <a:bodyPr wrap="square" lIns="0" tIns="0" rIns="0" bIns="0" rtlCol="0" anchor="t"/>
          <a:lstStyle/>
          <a:p>
            <a:pPr marL="0" indent="0" algn="l">
              <a:lnSpc>
                <a:spcPts val="3000"/>
              </a:lnSpc>
              <a:buNone/>
            </a:pPr>
            <a:r>
              <a:rPr lang="en-US" sz="1850" dirty="0">
                <a:solidFill>
                  <a:srgbClr val="000000"/>
                </a:solidFill>
                <a:latin typeface="Source Sans 3" pitchFamily="34" charset="0"/>
                <a:ea typeface="Source Sans 3" pitchFamily="34" charset="-122"/>
                <a:cs typeface="Source Sans 3" pitchFamily="34" charset="-120"/>
              </a:rPr>
              <a:t>SJF selects the process with the smallest burst time for execution next, optimizing average waiting time.</a:t>
            </a:r>
            <a:endParaRPr lang="en-US" sz="1850" dirty="0"/>
          </a:p>
        </p:txBody>
      </p:sp>
      <p:sp>
        <p:nvSpPr>
          <p:cNvPr id="6" name="Text 4"/>
          <p:cNvSpPr/>
          <p:nvPr/>
        </p:nvSpPr>
        <p:spPr>
          <a:xfrm>
            <a:off x="904756" y="4339709"/>
            <a:ext cx="6051471" cy="766048"/>
          </a:xfrm>
          <a:prstGeom prst="rect">
            <a:avLst/>
          </a:prstGeom>
          <a:noFill/>
          <a:ln/>
        </p:spPr>
        <p:txBody>
          <a:bodyPr wrap="square" lIns="0" tIns="0" rIns="0" bIns="0" rtlCol="0" anchor="t"/>
          <a:lstStyle/>
          <a:p>
            <a:pPr marL="0" indent="0" algn="l">
              <a:lnSpc>
                <a:spcPts val="3000"/>
              </a:lnSpc>
              <a:buNone/>
            </a:pPr>
            <a:r>
              <a:rPr lang="en-US" sz="1850" b="1" dirty="0">
                <a:solidFill>
                  <a:srgbClr val="000000"/>
                </a:solidFill>
                <a:latin typeface="Source Sans 3" pitchFamily="34" charset="0"/>
                <a:ea typeface="Source Sans 3" pitchFamily="34" charset="-122"/>
                <a:cs typeface="Source Sans 3" pitchFamily="34" charset="-120"/>
              </a:rPr>
              <a:t>Time Complexity:</a:t>
            </a:r>
            <a:r>
              <a:rPr lang="en-US" sz="1850" dirty="0">
                <a:solidFill>
                  <a:srgbClr val="000000"/>
                </a:solidFill>
                <a:latin typeface="Source Sans 3" pitchFamily="34" charset="0"/>
                <a:ea typeface="Source Sans 3" pitchFamily="34" charset="-122"/>
                <a:cs typeface="Source Sans 3" pitchFamily="34" charset="-120"/>
              </a:rPr>
              <a:t> O(n log n) for sorting processes by burst time</a:t>
            </a:r>
            <a:endParaRPr lang="en-US" sz="1850" dirty="0"/>
          </a:p>
        </p:txBody>
      </p:sp>
      <p:sp>
        <p:nvSpPr>
          <p:cNvPr id="7" name="Text 5"/>
          <p:cNvSpPr/>
          <p:nvPr/>
        </p:nvSpPr>
        <p:spPr>
          <a:xfrm>
            <a:off x="7614761" y="269664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Advantages</a:t>
            </a:r>
            <a:endParaRPr lang="en-US" sz="2200" dirty="0"/>
          </a:p>
        </p:txBody>
      </p:sp>
      <p:sp>
        <p:nvSpPr>
          <p:cNvPr id="8" name="Text 6"/>
          <p:cNvSpPr/>
          <p:nvPr/>
        </p:nvSpPr>
        <p:spPr>
          <a:xfrm>
            <a:off x="7614761" y="3287911"/>
            <a:ext cx="6185535" cy="1149028"/>
          </a:xfrm>
          <a:prstGeom prst="rect">
            <a:avLst/>
          </a:prstGeom>
          <a:noFill/>
          <a:ln/>
        </p:spPr>
        <p:txBody>
          <a:bodyPr wrap="square" lIns="0" tIns="0" rIns="0" bIns="0" rtlCol="0" anchor="t"/>
          <a:lstStyle/>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Minimum average waiting time</a:t>
            </a:r>
            <a:endParaRPr lang="en-US" sz="1850" dirty="0"/>
          </a:p>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Optimal for throughput maximization</a:t>
            </a:r>
            <a:endParaRPr lang="en-US" sz="1850" dirty="0"/>
          </a:p>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Efficient for batch processing systems</a:t>
            </a:r>
            <a:endParaRPr lang="en-US" sz="1850" dirty="0"/>
          </a:p>
        </p:txBody>
      </p:sp>
      <p:sp>
        <p:nvSpPr>
          <p:cNvPr id="9" name="Text 7"/>
          <p:cNvSpPr/>
          <p:nvPr/>
        </p:nvSpPr>
        <p:spPr>
          <a:xfrm>
            <a:off x="7614761" y="467625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Disadvantages</a:t>
            </a:r>
            <a:endParaRPr lang="en-US" sz="2200" dirty="0"/>
          </a:p>
        </p:txBody>
      </p:sp>
      <p:sp>
        <p:nvSpPr>
          <p:cNvPr id="10" name="Text 8"/>
          <p:cNvSpPr/>
          <p:nvPr/>
        </p:nvSpPr>
        <p:spPr>
          <a:xfrm>
            <a:off x="7614761" y="5267519"/>
            <a:ext cx="6185535" cy="1149028"/>
          </a:xfrm>
          <a:prstGeom prst="rect">
            <a:avLst/>
          </a:prstGeom>
          <a:noFill/>
          <a:ln/>
        </p:spPr>
        <p:txBody>
          <a:bodyPr wrap="square" lIns="0" tIns="0" rIns="0" bIns="0" rtlCol="0" anchor="t"/>
          <a:lstStyle/>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Process starvation for long jobs</a:t>
            </a:r>
            <a:endParaRPr lang="en-US" sz="1850" dirty="0"/>
          </a:p>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Difficult to predict burst time accurately</a:t>
            </a:r>
            <a:endParaRPr lang="en-US" sz="1850" dirty="0"/>
          </a:p>
          <a:p>
            <a:pPr marL="342900" indent="-342900" algn="l">
              <a:lnSpc>
                <a:spcPts val="3000"/>
              </a:lnSpc>
              <a:buSzPct val="100000"/>
              <a:buChar char="•"/>
            </a:pPr>
            <a:r>
              <a:rPr lang="en-US" sz="1850" dirty="0">
                <a:solidFill>
                  <a:srgbClr val="D6E5EF"/>
                </a:solidFill>
                <a:latin typeface="Source Sans 3" pitchFamily="34" charset="0"/>
                <a:ea typeface="Source Sans 3" pitchFamily="34" charset="-122"/>
                <a:cs typeface="Source Sans 3" pitchFamily="34" charset="-120"/>
              </a:rPr>
              <a:t>Not practical for interactive systems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87AB22-695D-A547-E971-6CE44C322F31}"/>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06858375-636F-DF5B-0CCC-860F666FDF24}"/>
              </a:ext>
            </a:extLst>
          </p:cNvPr>
          <p:cNvSpPr/>
          <p:nvPr/>
        </p:nvSpPr>
        <p:spPr>
          <a:xfrm>
            <a:off x="837724" y="1394341"/>
            <a:ext cx="5906572"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Round Robin </a:t>
            </a:r>
            <a:endParaRPr lang="en-US" sz="4400" dirty="0"/>
          </a:p>
        </p:txBody>
      </p:sp>
      <p:sp>
        <p:nvSpPr>
          <p:cNvPr id="3" name="Shape 1">
            <a:extLst>
              <a:ext uri="{FF2B5EF4-FFF2-40B4-BE49-F238E27FC236}">
                <a16:creationId xmlns:a16="http://schemas.microsoft.com/office/drawing/2014/main" id="{CA00FBC4-8E66-51EC-4880-294A51287299}"/>
              </a:ext>
            </a:extLst>
          </p:cNvPr>
          <p:cNvSpPr/>
          <p:nvPr/>
        </p:nvSpPr>
        <p:spPr>
          <a:xfrm>
            <a:off x="665440" y="2457331"/>
            <a:ext cx="6530102" cy="4377809"/>
          </a:xfrm>
          <a:prstGeom prst="roundRect">
            <a:avLst>
              <a:gd name="adj" fmla="val 820"/>
            </a:avLst>
          </a:prstGeom>
          <a:solidFill>
            <a:srgbClr val="F98AC7"/>
          </a:solidFill>
          <a:ln/>
        </p:spPr>
      </p:sp>
      <p:sp>
        <p:nvSpPr>
          <p:cNvPr id="4" name="Text 2">
            <a:extLst>
              <a:ext uri="{FF2B5EF4-FFF2-40B4-BE49-F238E27FC236}">
                <a16:creationId xmlns:a16="http://schemas.microsoft.com/office/drawing/2014/main" id="{B55F4667-7447-47EE-5A2D-3586AFF17F2D}"/>
              </a:ext>
            </a:extLst>
          </p:cNvPr>
          <p:cNvSpPr/>
          <p:nvPr/>
        </p:nvSpPr>
        <p:spPr>
          <a:xfrm>
            <a:off x="904756" y="2696647"/>
            <a:ext cx="3379470" cy="422315"/>
          </a:xfrm>
          <a:prstGeom prst="rect">
            <a:avLst/>
          </a:prstGeom>
          <a:noFill/>
          <a:ln/>
        </p:spPr>
        <p:txBody>
          <a:bodyPr wrap="none" lIns="0" tIns="0" rIns="0" bIns="0" rtlCol="0" anchor="t"/>
          <a:lstStyle/>
          <a:p>
            <a:pPr marL="0" indent="0" algn="l">
              <a:lnSpc>
                <a:spcPts val="3300"/>
              </a:lnSpc>
              <a:buNone/>
            </a:pPr>
            <a:r>
              <a:rPr lang="en-US" sz="2650" dirty="0">
                <a:solidFill>
                  <a:srgbClr val="000000"/>
                </a:solidFill>
                <a:latin typeface="Lora" pitchFamily="34" charset="0"/>
                <a:ea typeface="Lora" pitchFamily="34" charset="-122"/>
                <a:cs typeface="Lora" pitchFamily="34" charset="-120"/>
              </a:rPr>
              <a:t>Algorithm Overview</a:t>
            </a:r>
            <a:endParaRPr lang="en-US" sz="2650" dirty="0"/>
          </a:p>
        </p:txBody>
      </p:sp>
      <p:sp>
        <p:nvSpPr>
          <p:cNvPr id="5" name="Text 3">
            <a:extLst>
              <a:ext uri="{FF2B5EF4-FFF2-40B4-BE49-F238E27FC236}">
                <a16:creationId xmlns:a16="http://schemas.microsoft.com/office/drawing/2014/main" id="{8BC1CA0C-5069-7011-7D4D-14130CD51FBC}"/>
              </a:ext>
            </a:extLst>
          </p:cNvPr>
          <p:cNvSpPr/>
          <p:nvPr/>
        </p:nvSpPr>
        <p:spPr>
          <a:xfrm>
            <a:off x="904756" y="3358277"/>
            <a:ext cx="6051471" cy="766048"/>
          </a:xfrm>
          <a:prstGeom prst="rect">
            <a:avLst/>
          </a:prstGeom>
          <a:noFill/>
          <a:ln/>
        </p:spPr>
        <p:txBody>
          <a:bodyPr wrap="square" lIns="0" tIns="0" rIns="0" bIns="0" rtlCol="0" anchor="t"/>
          <a:lstStyle/>
          <a:p>
            <a:pPr>
              <a:lnSpc>
                <a:spcPts val="3000"/>
              </a:lnSpc>
            </a:pPr>
            <a:r>
              <a:rPr lang="en-US" sz="1850" dirty="0">
                <a:solidFill>
                  <a:srgbClr val="000000"/>
                </a:solidFill>
                <a:latin typeface="Source Sans 3" pitchFamily="34" charset="0"/>
              </a:rPr>
              <a:t>Round</a:t>
            </a:r>
            <a:r>
              <a:rPr lang="en-US" sz="2000" b="1" dirty="0"/>
              <a:t> </a:t>
            </a:r>
            <a:r>
              <a:rPr lang="en-US" sz="1850" dirty="0">
                <a:solidFill>
                  <a:srgbClr val="000000"/>
                </a:solidFill>
                <a:latin typeface="Source Sans 3" pitchFamily="34" charset="0"/>
              </a:rPr>
              <a:t>Robin CPU Scheduling is a process scheduling method in operating systems where each process is assigned a fixed time slice (called a quantum) in a cyclic order.</a:t>
            </a:r>
            <a:r>
              <a:rPr lang="en-US" sz="2000" dirty="0"/>
              <a:t> </a:t>
            </a:r>
            <a:r>
              <a:rPr lang="en-US" sz="1850" dirty="0">
                <a:solidFill>
                  <a:srgbClr val="000000"/>
                </a:solidFill>
                <a:latin typeface="Source Sans 3" pitchFamily="34" charset="0"/>
              </a:rPr>
              <a:t>The CPU executes a process for one quantum, then moves to the next process in the ready queue.</a:t>
            </a:r>
          </a:p>
        </p:txBody>
      </p:sp>
      <p:sp>
        <p:nvSpPr>
          <p:cNvPr id="6" name="Text 4">
            <a:extLst>
              <a:ext uri="{FF2B5EF4-FFF2-40B4-BE49-F238E27FC236}">
                <a16:creationId xmlns:a16="http://schemas.microsoft.com/office/drawing/2014/main" id="{4BC654C1-FE60-047D-73F1-C92BBB0732DD}"/>
              </a:ext>
            </a:extLst>
          </p:cNvPr>
          <p:cNvSpPr/>
          <p:nvPr/>
        </p:nvSpPr>
        <p:spPr>
          <a:xfrm>
            <a:off x="765274" y="5459009"/>
            <a:ext cx="6051471" cy="766048"/>
          </a:xfrm>
          <a:prstGeom prst="rect">
            <a:avLst/>
          </a:prstGeom>
          <a:noFill/>
          <a:ln/>
        </p:spPr>
        <p:txBody>
          <a:bodyPr wrap="square" lIns="0" tIns="0" rIns="0" bIns="0" rtlCol="0" anchor="t"/>
          <a:lstStyle/>
          <a:p>
            <a:pPr marL="0" indent="0" algn="l">
              <a:lnSpc>
                <a:spcPts val="3000"/>
              </a:lnSpc>
              <a:buNone/>
            </a:pPr>
            <a:r>
              <a:rPr lang="en-US" sz="1850" b="1" dirty="0">
                <a:solidFill>
                  <a:srgbClr val="000000"/>
                </a:solidFill>
                <a:latin typeface="Source Sans 3" pitchFamily="34" charset="0"/>
                <a:ea typeface="Source Sans 3" pitchFamily="34" charset="-122"/>
                <a:cs typeface="Source Sans 3" pitchFamily="34" charset="-120"/>
              </a:rPr>
              <a:t>Time Complexity:</a:t>
            </a:r>
            <a:r>
              <a:rPr lang="en-US" sz="1850" dirty="0">
                <a:solidFill>
                  <a:srgbClr val="000000"/>
                </a:solidFill>
                <a:latin typeface="Source Sans 3" pitchFamily="34" charset="0"/>
                <a:ea typeface="Source Sans 3" pitchFamily="34" charset="-122"/>
                <a:cs typeface="Source Sans 3" pitchFamily="34" charset="-120"/>
              </a:rPr>
              <a:t> O(T) </a:t>
            </a:r>
            <a:endParaRPr lang="en-US" sz="1850" dirty="0"/>
          </a:p>
        </p:txBody>
      </p:sp>
      <p:sp>
        <p:nvSpPr>
          <p:cNvPr id="7" name="Text 5">
            <a:extLst>
              <a:ext uri="{FF2B5EF4-FFF2-40B4-BE49-F238E27FC236}">
                <a16:creationId xmlns:a16="http://schemas.microsoft.com/office/drawing/2014/main" id="{B7896809-E1CD-4CA3-690C-C9279B81F0E9}"/>
              </a:ext>
            </a:extLst>
          </p:cNvPr>
          <p:cNvSpPr/>
          <p:nvPr/>
        </p:nvSpPr>
        <p:spPr>
          <a:xfrm>
            <a:off x="7614761" y="269664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Advantages</a:t>
            </a:r>
            <a:endParaRPr lang="en-US" sz="2200" dirty="0"/>
          </a:p>
        </p:txBody>
      </p:sp>
      <p:sp>
        <p:nvSpPr>
          <p:cNvPr id="8" name="Text 6">
            <a:extLst>
              <a:ext uri="{FF2B5EF4-FFF2-40B4-BE49-F238E27FC236}">
                <a16:creationId xmlns:a16="http://schemas.microsoft.com/office/drawing/2014/main" id="{000A7088-7A4A-6C1C-EF3D-4B06E4B147B0}"/>
              </a:ext>
            </a:extLst>
          </p:cNvPr>
          <p:cNvSpPr/>
          <p:nvPr/>
        </p:nvSpPr>
        <p:spPr>
          <a:xfrm>
            <a:off x="7614761" y="3287911"/>
            <a:ext cx="6185535" cy="1149028"/>
          </a:xfrm>
          <a:prstGeom prst="rect">
            <a:avLst/>
          </a:prstGeom>
          <a:noFill/>
          <a:ln/>
        </p:spPr>
        <p:txBody>
          <a:bodyPr wrap="square" lIns="0" tIns="0" rIns="0" bIns="0" rtlCol="0" anchor="t"/>
          <a:lstStyle/>
          <a:p>
            <a:pPr marL="342900" indent="-342900">
              <a:lnSpc>
                <a:spcPts val="3000"/>
              </a:lnSpc>
              <a:buSzPct val="100000"/>
              <a:buChar char="•"/>
            </a:pPr>
            <a:r>
              <a:rPr lang="en-US" sz="1850" dirty="0">
                <a:solidFill>
                  <a:srgbClr val="D6E5EF"/>
                </a:solidFill>
                <a:latin typeface="Source Sans 3" pitchFamily="34" charset="0"/>
              </a:rPr>
              <a:t>Fairness: Every process gets equal CPU time.</a:t>
            </a:r>
          </a:p>
          <a:p>
            <a:pPr marL="342900" indent="-342900">
              <a:lnSpc>
                <a:spcPts val="3000"/>
              </a:lnSpc>
              <a:buSzPct val="100000"/>
              <a:buChar char="•"/>
            </a:pPr>
            <a:r>
              <a:rPr lang="en-US" sz="1850" dirty="0">
                <a:solidFill>
                  <a:srgbClr val="D6E5EF"/>
                </a:solidFill>
                <a:latin typeface="Source Sans 3" pitchFamily="34" charset="0"/>
              </a:rPr>
              <a:t> No starvation: All processes eventually get executed.</a:t>
            </a:r>
          </a:p>
          <a:p>
            <a:pPr marL="342900" indent="-342900">
              <a:lnSpc>
                <a:spcPts val="3000"/>
              </a:lnSpc>
              <a:buSzPct val="100000"/>
              <a:buChar char="•"/>
            </a:pPr>
            <a:r>
              <a:rPr lang="en-US" sz="1850" dirty="0">
                <a:solidFill>
                  <a:srgbClr val="D6E5EF"/>
                </a:solidFill>
                <a:latin typeface="Source Sans 3" pitchFamily="34" charset="0"/>
              </a:rPr>
              <a:t>Good for time-sharing systems</a:t>
            </a:r>
          </a:p>
        </p:txBody>
      </p:sp>
      <p:sp>
        <p:nvSpPr>
          <p:cNvPr id="9" name="Text 7">
            <a:extLst>
              <a:ext uri="{FF2B5EF4-FFF2-40B4-BE49-F238E27FC236}">
                <a16:creationId xmlns:a16="http://schemas.microsoft.com/office/drawing/2014/main" id="{5A690017-10C6-BABC-AD6F-AD26564255ED}"/>
              </a:ext>
            </a:extLst>
          </p:cNvPr>
          <p:cNvSpPr/>
          <p:nvPr/>
        </p:nvSpPr>
        <p:spPr>
          <a:xfrm>
            <a:off x="7614761" y="467625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Disadvantages</a:t>
            </a:r>
            <a:endParaRPr lang="en-US" sz="2200" dirty="0"/>
          </a:p>
        </p:txBody>
      </p:sp>
      <p:sp>
        <p:nvSpPr>
          <p:cNvPr id="10" name="Text 8">
            <a:extLst>
              <a:ext uri="{FF2B5EF4-FFF2-40B4-BE49-F238E27FC236}">
                <a16:creationId xmlns:a16="http://schemas.microsoft.com/office/drawing/2014/main" id="{512B4F94-7472-A285-F33A-C4A2C71400F9}"/>
              </a:ext>
            </a:extLst>
          </p:cNvPr>
          <p:cNvSpPr/>
          <p:nvPr/>
        </p:nvSpPr>
        <p:spPr>
          <a:xfrm>
            <a:off x="7614761" y="5267519"/>
            <a:ext cx="6185535" cy="1149028"/>
          </a:xfrm>
          <a:prstGeom prst="rect">
            <a:avLst/>
          </a:prstGeom>
          <a:noFill/>
          <a:ln/>
        </p:spPr>
        <p:txBody>
          <a:bodyPr wrap="square" lIns="0" tIns="0" rIns="0" bIns="0" rtlCol="0" anchor="t"/>
          <a:lstStyle/>
          <a:p>
            <a:pPr marL="342900" indent="-342900">
              <a:lnSpc>
                <a:spcPts val="3000"/>
              </a:lnSpc>
              <a:buSzPct val="100000"/>
              <a:buChar char="•"/>
            </a:pPr>
            <a:r>
              <a:rPr lang="en-US" sz="1850" dirty="0">
                <a:solidFill>
                  <a:srgbClr val="D6E5EF"/>
                </a:solidFill>
                <a:latin typeface="Source Sans 3" pitchFamily="34" charset="0"/>
              </a:rPr>
              <a:t>High context switching overhead</a:t>
            </a:r>
          </a:p>
          <a:p>
            <a:pPr marL="342900" indent="-342900">
              <a:lnSpc>
                <a:spcPts val="3000"/>
              </a:lnSpc>
              <a:buSzPct val="100000"/>
              <a:buChar char="•"/>
            </a:pPr>
            <a:r>
              <a:rPr lang="en-US" sz="1850" dirty="0">
                <a:solidFill>
                  <a:srgbClr val="D6E5EF"/>
                </a:solidFill>
                <a:latin typeface="Source Sans 3" pitchFamily="34" charset="0"/>
              </a:rPr>
              <a:t>Poor average turnaround time if time quantum very less</a:t>
            </a:r>
          </a:p>
          <a:p>
            <a:pPr marL="342900" indent="-342900">
              <a:lnSpc>
                <a:spcPts val="3000"/>
              </a:lnSpc>
              <a:buSzPct val="100000"/>
              <a:buChar char="•"/>
            </a:pPr>
            <a:r>
              <a:rPr lang="en-US" sz="1850" dirty="0">
                <a:solidFill>
                  <a:srgbClr val="D6E5EF"/>
                </a:solidFill>
                <a:latin typeface="Source Sans 3" pitchFamily="34" charset="0"/>
              </a:rPr>
              <a:t>Performance depends on quantum size: Too small → overhead; too large → behaves like FCFS.</a:t>
            </a:r>
          </a:p>
        </p:txBody>
      </p:sp>
    </p:spTree>
    <p:extLst>
      <p:ext uri="{BB962C8B-B14F-4D97-AF65-F5344CB8AC3E}">
        <p14:creationId xmlns:p14="http://schemas.microsoft.com/office/powerpoint/2010/main" val="1506646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A763C0-3FE1-20CA-5426-3D40336AFB4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25CA8500-6ED9-7BCF-06F9-AD48CBFF629D}"/>
              </a:ext>
            </a:extLst>
          </p:cNvPr>
          <p:cNvSpPr/>
          <p:nvPr/>
        </p:nvSpPr>
        <p:spPr>
          <a:xfrm>
            <a:off x="837724" y="1394341"/>
            <a:ext cx="5906572"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Multilevel Scheduling </a:t>
            </a:r>
            <a:endParaRPr lang="en-US" sz="4400" dirty="0"/>
          </a:p>
        </p:txBody>
      </p:sp>
      <p:sp>
        <p:nvSpPr>
          <p:cNvPr id="3" name="Shape 1">
            <a:extLst>
              <a:ext uri="{FF2B5EF4-FFF2-40B4-BE49-F238E27FC236}">
                <a16:creationId xmlns:a16="http://schemas.microsoft.com/office/drawing/2014/main" id="{EE644C89-242F-8D08-2A42-42BC0EE4DB02}"/>
              </a:ext>
            </a:extLst>
          </p:cNvPr>
          <p:cNvSpPr/>
          <p:nvPr/>
        </p:nvSpPr>
        <p:spPr>
          <a:xfrm>
            <a:off x="665440" y="2457331"/>
            <a:ext cx="6530102" cy="4377809"/>
          </a:xfrm>
          <a:prstGeom prst="roundRect">
            <a:avLst>
              <a:gd name="adj" fmla="val 820"/>
            </a:avLst>
          </a:prstGeom>
          <a:solidFill>
            <a:srgbClr val="F98AC7"/>
          </a:solidFill>
          <a:ln/>
        </p:spPr>
      </p:sp>
      <p:sp>
        <p:nvSpPr>
          <p:cNvPr id="4" name="Text 2">
            <a:extLst>
              <a:ext uri="{FF2B5EF4-FFF2-40B4-BE49-F238E27FC236}">
                <a16:creationId xmlns:a16="http://schemas.microsoft.com/office/drawing/2014/main" id="{AA2F4472-DCC9-48B4-55EF-25D7C3A40757}"/>
              </a:ext>
            </a:extLst>
          </p:cNvPr>
          <p:cNvSpPr/>
          <p:nvPr/>
        </p:nvSpPr>
        <p:spPr>
          <a:xfrm>
            <a:off x="904756" y="2696647"/>
            <a:ext cx="3379470" cy="422315"/>
          </a:xfrm>
          <a:prstGeom prst="rect">
            <a:avLst/>
          </a:prstGeom>
          <a:noFill/>
          <a:ln/>
        </p:spPr>
        <p:txBody>
          <a:bodyPr wrap="none" lIns="0" tIns="0" rIns="0" bIns="0" rtlCol="0" anchor="t"/>
          <a:lstStyle/>
          <a:p>
            <a:pPr marL="0" indent="0" algn="l">
              <a:lnSpc>
                <a:spcPts val="3300"/>
              </a:lnSpc>
              <a:buNone/>
            </a:pPr>
            <a:r>
              <a:rPr lang="en-US" sz="2650" dirty="0">
                <a:solidFill>
                  <a:srgbClr val="000000"/>
                </a:solidFill>
                <a:latin typeface="Lora" pitchFamily="34" charset="0"/>
                <a:ea typeface="Lora" pitchFamily="34" charset="-122"/>
                <a:cs typeface="Lora" pitchFamily="34" charset="-120"/>
              </a:rPr>
              <a:t>Algorithm Overview</a:t>
            </a:r>
            <a:endParaRPr lang="en-US" sz="2650" dirty="0"/>
          </a:p>
        </p:txBody>
      </p:sp>
      <p:sp>
        <p:nvSpPr>
          <p:cNvPr id="5" name="Text 3">
            <a:extLst>
              <a:ext uri="{FF2B5EF4-FFF2-40B4-BE49-F238E27FC236}">
                <a16:creationId xmlns:a16="http://schemas.microsoft.com/office/drawing/2014/main" id="{1B3C4AE0-F229-EBC3-A827-581EE6F9E00D}"/>
              </a:ext>
            </a:extLst>
          </p:cNvPr>
          <p:cNvSpPr/>
          <p:nvPr/>
        </p:nvSpPr>
        <p:spPr>
          <a:xfrm>
            <a:off x="904756" y="3358277"/>
            <a:ext cx="6051471" cy="766048"/>
          </a:xfrm>
          <a:prstGeom prst="rect">
            <a:avLst/>
          </a:prstGeom>
          <a:noFill/>
          <a:ln/>
        </p:spPr>
        <p:txBody>
          <a:bodyPr wrap="square" lIns="0" tIns="0" rIns="0" bIns="0" rtlCol="0" anchor="t"/>
          <a:lstStyle/>
          <a:p>
            <a:pPr>
              <a:lnSpc>
                <a:spcPts val="3000"/>
              </a:lnSpc>
            </a:pPr>
            <a:r>
              <a:rPr lang="en-US" sz="1850" dirty="0">
                <a:solidFill>
                  <a:srgbClr val="000000"/>
                </a:solidFill>
                <a:latin typeface="Source Sans 3" pitchFamily="34" charset="0"/>
              </a:rPr>
              <a:t>Multilevel Queue (MLQ) Scheduling divides processes into multiple queues based on characteristics like priority, type (system, interactive, background), or resource needs. Each queue has its own scheduling algorithm, and once a process is assigned to a queue, it stays there permanently.</a:t>
            </a:r>
          </a:p>
        </p:txBody>
      </p:sp>
      <p:sp>
        <p:nvSpPr>
          <p:cNvPr id="6" name="Text 4">
            <a:extLst>
              <a:ext uri="{FF2B5EF4-FFF2-40B4-BE49-F238E27FC236}">
                <a16:creationId xmlns:a16="http://schemas.microsoft.com/office/drawing/2014/main" id="{723C6B8F-B643-2BB0-A303-C56723EB4AEE}"/>
              </a:ext>
            </a:extLst>
          </p:cNvPr>
          <p:cNvSpPr/>
          <p:nvPr/>
        </p:nvSpPr>
        <p:spPr>
          <a:xfrm>
            <a:off x="765274" y="5459009"/>
            <a:ext cx="6051471" cy="766048"/>
          </a:xfrm>
          <a:prstGeom prst="rect">
            <a:avLst/>
          </a:prstGeom>
          <a:noFill/>
          <a:ln/>
        </p:spPr>
        <p:txBody>
          <a:bodyPr wrap="square" lIns="0" tIns="0" rIns="0" bIns="0" rtlCol="0" anchor="t"/>
          <a:lstStyle/>
          <a:p>
            <a:pPr marL="0" indent="0" algn="l">
              <a:lnSpc>
                <a:spcPts val="3000"/>
              </a:lnSpc>
              <a:buNone/>
            </a:pPr>
            <a:endParaRPr lang="en-US" sz="1850" dirty="0"/>
          </a:p>
        </p:txBody>
      </p:sp>
      <p:sp>
        <p:nvSpPr>
          <p:cNvPr id="7" name="Text 5">
            <a:extLst>
              <a:ext uri="{FF2B5EF4-FFF2-40B4-BE49-F238E27FC236}">
                <a16:creationId xmlns:a16="http://schemas.microsoft.com/office/drawing/2014/main" id="{27392C25-3EF4-9582-DDD9-6BD5FD376A83}"/>
              </a:ext>
            </a:extLst>
          </p:cNvPr>
          <p:cNvSpPr/>
          <p:nvPr/>
        </p:nvSpPr>
        <p:spPr>
          <a:xfrm>
            <a:off x="7614761" y="255585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Advantages</a:t>
            </a:r>
            <a:endParaRPr lang="en-US" sz="2200" dirty="0"/>
          </a:p>
        </p:txBody>
      </p:sp>
      <p:sp>
        <p:nvSpPr>
          <p:cNvPr id="8" name="Text 6">
            <a:extLst>
              <a:ext uri="{FF2B5EF4-FFF2-40B4-BE49-F238E27FC236}">
                <a16:creationId xmlns:a16="http://schemas.microsoft.com/office/drawing/2014/main" id="{BAFDD3D1-6594-2C0C-B807-216F188D60CD}"/>
              </a:ext>
            </a:extLst>
          </p:cNvPr>
          <p:cNvSpPr/>
          <p:nvPr/>
        </p:nvSpPr>
        <p:spPr>
          <a:xfrm>
            <a:off x="7614761" y="3118962"/>
            <a:ext cx="6185535" cy="1149028"/>
          </a:xfrm>
          <a:prstGeom prst="rect">
            <a:avLst/>
          </a:prstGeom>
          <a:noFill/>
          <a:ln/>
        </p:spPr>
        <p:txBody>
          <a:bodyPr wrap="square" lIns="0" tIns="0" rIns="0" bIns="0" rtlCol="0" anchor="t"/>
          <a:lstStyle/>
          <a:p>
            <a:pPr marL="342900" indent="-342900">
              <a:lnSpc>
                <a:spcPts val="3000"/>
              </a:lnSpc>
              <a:buSzPct val="100000"/>
              <a:buChar char="•"/>
            </a:pPr>
            <a:r>
              <a:rPr lang="en-US" sz="1850" dirty="0">
                <a:solidFill>
                  <a:srgbClr val="D6E5EF"/>
                </a:solidFill>
                <a:latin typeface="Source Sans 3" pitchFamily="34" charset="0"/>
              </a:rPr>
              <a:t>Different types of processes  get specialized scheduling..</a:t>
            </a:r>
          </a:p>
          <a:p>
            <a:pPr marL="342900" indent="-342900">
              <a:lnSpc>
                <a:spcPts val="3000"/>
              </a:lnSpc>
              <a:buSzPct val="100000"/>
              <a:buChar char="•"/>
            </a:pPr>
            <a:r>
              <a:rPr lang="en-US" sz="1850" dirty="0">
                <a:solidFill>
                  <a:srgbClr val="D6E5EF"/>
                </a:solidFill>
                <a:latin typeface="Source Sans 3" pitchFamily="34" charset="0"/>
              </a:rPr>
              <a:t> Clear separation of process categories ensures better performance.</a:t>
            </a:r>
          </a:p>
          <a:p>
            <a:pPr marL="342900" indent="-342900">
              <a:lnSpc>
                <a:spcPts val="3000"/>
              </a:lnSpc>
              <a:buSzPct val="100000"/>
              <a:buChar char="•"/>
            </a:pPr>
            <a:r>
              <a:rPr lang="en-US" sz="1850" dirty="0">
                <a:solidFill>
                  <a:srgbClr val="D6E5EF"/>
                </a:solidFill>
                <a:latin typeface="Source Sans 3" pitchFamily="34" charset="0"/>
              </a:rPr>
              <a:t>Efficient Resource Use</a:t>
            </a:r>
          </a:p>
        </p:txBody>
      </p:sp>
      <p:sp>
        <p:nvSpPr>
          <p:cNvPr id="9" name="Text 7">
            <a:extLst>
              <a:ext uri="{FF2B5EF4-FFF2-40B4-BE49-F238E27FC236}">
                <a16:creationId xmlns:a16="http://schemas.microsoft.com/office/drawing/2014/main" id="{0C7320EF-36AB-9E7D-493C-BC65091ABADF}"/>
              </a:ext>
            </a:extLst>
          </p:cNvPr>
          <p:cNvSpPr/>
          <p:nvPr/>
        </p:nvSpPr>
        <p:spPr>
          <a:xfrm>
            <a:off x="7614761" y="4852229"/>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Disadvantages</a:t>
            </a:r>
            <a:endParaRPr lang="en-US" sz="2200" dirty="0"/>
          </a:p>
        </p:txBody>
      </p:sp>
      <p:sp>
        <p:nvSpPr>
          <p:cNvPr id="10" name="Text 8">
            <a:extLst>
              <a:ext uri="{FF2B5EF4-FFF2-40B4-BE49-F238E27FC236}">
                <a16:creationId xmlns:a16="http://schemas.microsoft.com/office/drawing/2014/main" id="{41AEF6BE-F10B-347E-CF0B-B282DC6DE989}"/>
              </a:ext>
            </a:extLst>
          </p:cNvPr>
          <p:cNvSpPr/>
          <p:nvPr/>
        </p:nvSpPr>
        <p:spPr>
          <a:xfrm>
            <a:off x="7614761" y="5267519"/>
            <a:ext cx="6185535" cy="1149028"/>
          </a:xfrm>
          <a:prstGeom prst="rect">
            <a:avLst/>
          </a:prstGeom>
          <a:noFill/>
          <a:ln/>
        </p:spPr>
        <p:txBody>
          <a:bodyPr wrap="square" lIns="0" tIns="0" rIns="0" bIns="0" rtlCol="0" anchor="t"/>
          <a:lstStyle/>
          <a:p>
            <a:pPr marL="342900" indent="-342900">
              <a:lnSpc>
                <a:spcPts val="3000"/>
              </a:lnSpc>
              <a:buSzPct val="100000"/>
              <a:buChar char="•"/>
            </a:pPr>
            <a:r>
              <a:rPr lang="en-US" sz="1850" dirty="0">
                <a:solidFill>
                  <a:srgbClr val="D6E5EF"/>
                </a:solidFill>
                <a:latin typeface="Source Sans 3" pitchFamily="34" charset="0"/>
              </a:rPr>
              <a:t>Lower-priority queues may wait more if higher-priority queues are taking more time</a:t>
            </a:r>
          </a:p>
          <a:p>
            <a:pPr marL="342900" indent="-342900">
              <a:lnSpc>
                <a:spcPts val="3000"/>
              </a:lnSpc>
              <a:buSzPct val="100000"/>
              <a:buChar char="•"/>
            </a:pPr>
            <a:r>
              <a:rPr lang="en-US" sz="1850" dirty="0">
                <a:solidFill>
                  <a:srgbClr val="D6E5EF"/>
                </a:solidFill>
                <a:latin typeface="Source Sans 3" pitchFamily="34" charset="0"/>
              </a:rPr>
              <a:t>Complex Management</a:t>
            </a:r>
          </a:p>
          <a:p>
            <a:pPr marL="342900" indent="-342900">
              <a:lnSpc>
                <a:spcPts val="3000"/>
              </a:lnSpc>
              <a:buSzPct val="100000"/>
              <a:buChar char="•"/>
            </a:pPr>
            <a:r>
              <a:rPr lang="en-US" sz="1850" dirty="0">
                <a:solidFill>
                  <a:srgbClr val="D6E5EF"/>
                </a:solidFill>
                <a:latin typeface="Source Sans 3" pitchFamily="34" charset="0"/>
              </a:rPr>
              <a:t>All processes don’t get equal CPU.</a:t>
            </a:r>
          </a:p>
        </p:txBody>
      </p:sp>
    </p:spTree>
    <p:extLst>
      <p:ext uri="{BB962C8B-B14F-4D97-AF65-F5344CB8AC3E}">
        <p14:creationId xmlns:p14="http://schemas.microsoft.com/office/powerpoint/2010/main" val="4070426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69977" y="755928"/>
            <a:ext cx="8506658" cy="647105"/>
          </a:xfrm>
          <a:prstGeom prst="rect">
            <a:avLst/>
          </a:prstGeom>
          <a:noFill/>
          <a:ln/>
        </p:spPr>
        <p:txBody>
          <a:bodyPr wrap="none" lIns="0" tIns="0" rIns="0" bIns="0" rtlCol="0" anchor="t"/>
          <a:lstStyle/>
          <a:p>
            <a:pPr marL="0" indent="0" algn="l">
              <a:lnSpc>
                <a:spcPts val="5050"/>
              </a:lnSpc>
              <a:buNone/>
            </a:pPr>
            <a:r>
              <a:rPr lang="en-US" sz="4050" dirty="0">
                <a:solidFill>
                  <a:srgbClr val="F98AC7"/>
                </a:solidFill>
                <a:latin typeface="Lora" pitchFamily="34" charset="0"/>
                <a:ea typeface="Lora" pitchFamily="34" charset="-122"/>
                <a:cs typeface="Lora" pitchFamily="34" charset="-120"/>
              </a:rPr>
              <a:t>Example: Four Process Comparison</a:t>
            </a:r>
            <a:endParaRPr lang="en-US" sz="4050" dirty="0"/>
          </a:p>
        </p:txBody>
      </p:sp>
      <p:sp>
        <p:nvSpPr>
          <p:cNvPr id="3" name="Text 1"/>
          <p:cNvSpPr/>
          <p:nvPr/>
        </p:nvSpPr>
        <p:spPr>
          <a:xfrm>
            <a:off x="769977" y="1807488"/>
            <a:ext cx="13090446"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Let's analyze all the 4 scheduling with four processes to understand their performance characteristics.  Time Quantum = 3</a:t>
            </a:r>
            <a:endParaRPr lang="en-US" sz="1700" dirty="0"/>
          </a:p>
        </p:txBody>
      </p:sp>
      <p:sp>
        <p:nvSpPr>
          <p:cNvPr id="4" name="Shape 2"/>
          <p:cNvSpPr/>
          <p:nvPr/>
        </p:nvSpPr>
        <p:spPr>
          <a:xfrm>
            <a:off x="769977" y="2372678"/>
            <a:ext cx="13090446" cy="2993588"/>
          </a:xfrm>
          <a:prstGeom prst="roundRect">
            <a:avLst>
              <a:gd name="adj" fmla="val 1102"/>
            </a:avLst>
          </a:prstGeom>
          <a:noFill/>
          <a:ln w="7620">
            <a:solidFill>
              <a:srgbClr val="FFFFFF">
                <a:alpha val="24000"/>
              </a:srgbClr>
            </a:solidFill>
            <a:prstDash val="solid"/>
          </a:ln>
        </p:spPr>
      </p:sp>
      <p:sp>
        <p:nvSpPr>
          <p:cNvPr id="5" name="Shape 3"/>
          <p:cNvSpPr/>
          <p:nvPr/>
        </p:nvSpPr>
        <p:spPr>
          <a:xfrm>
            <a:off x="777597" y="2380297"/>
            <a:ext cx="13075206" cy="595670"/>
          </a:xfrm>
          <a:prstGeom prst="rect">
            <a:avLst/>
          </a:prstGeom>
          <a:solidFill>
            <a:srgbClr val="FFFFFF">
              <a:alpha val="4000"/>
            </a:srgbClr>
          </a:solidFill>
          <a:ln/>
        </p:spPr>
        <p:txBody>
          <a:bodyPr/>
          <a:lstStyle/>
          <a:p>
            <a:endParaRPr lang="en-US" dirty="0"/>
          </a:p>
        </p:txBody>
      </p:sp>
      <p:sp>
        <p:nvSpPr>
          <p:cNvPr id="6" name="Text 4"/>
          <p:cNvSpPr/>
          <p:nvPr/>
        </p:nvSpPr>
        <p:spPr>
          <a:xfrm>
            <a:off x="997744" y="2509242"/>
            <a:ext cx="2825115" cy="337780"/>
          </a:xfrm>
          <a:prstGeom prst="rect">
            <a:avLst/>
          </a:prstGeom>
          <a:noFill/>
          <a:ln/>
        </p:spPr>
        <p:txBody>
          <a:bodyPr wrap="none" lIns="0" tIns="0" rIns="0" bIns="0" rtlCol="0" anchor="t"/>
          <a:lstStyle/>
          <a:p>
            <a:pPr marL="0" indent="0" algn="l">
              <a:lnSpc>
                <a:spcPts val="2650"/>
              </a:lnSpc>
              <a:buNone/>
            </a:pPr>
            <a:r>
              <a:rPr lang="en-US" sz="1700" b="1" dirty="0">
                <a:solidFill>
                  <a:srgbClr val="D6E5EF"/>
                </a:solidFill>
                <a:latin typeface="Source Sans 3" pitchFamily="34" charset="0"/>
                <a:ea typeface="Source Sans 3" pitchFamily="34" charset="-122"/>
                <a:cs typeface="Source Sans 3" pitchFamily="34" charset="-120"/>
              </a:rPr>
              <a:t>Process</a:t>
            </a:r>
            <a:endParaRPr lang="en-US" sz="1700" dirty="0"/>
          </a:p>
        </p:txBody>
      </p:sp>
      <p:sp>
        <p:nvSpPr>
          <p:cNvPr id="7" name="Text 5"/>
          <p:cNvSpPr/>
          <p:nvPr/>
        </p:nvSpPr>
        <p:spPr>
          <a:xfrm>
            <a:off x="4270296" y="2509242"/>
            <a:ext cx="2821305" cy="337780"/>
          </a:xfrm>
          <a:prstGeom prst="rect">
            <a:avLst/>
          </a:prstGeom>
          <a:noFill/>
          <a:ln/>
        </p:spPr>
        <p:txBody>
          <a:bodyPr wrap="none" lIns="0" tIns="0" rIns="0" bIns="0" rtlCol="0" anchor="t"/>
          <a:lstStyle/>
          <a:p>
            <a:pPr marL="0" indent="0" algn="l">
              <a:lnSpc>
                <a:spcPts val="2650"/>
              </a:lnSpc>
              <a:buNone/>
            </a:pPr>
            <a:r>
              <a:rPr lang="en-US" sz="1700" b="1" dirty="0">
                <a:solidFill>
                  <a:srgbClr val="D6E5EF"/>
                </a:solidFill>
                <a:latin typeface="Source Sans 3" pitchFamily="34" charset="0"/>
                <a:ea typeface="Source Sans 3" pitchFamily="34" charset="-122"/>
                <a:cs typeface="Source Sans 3" pitchFamily="34" charset="-120"/>
              </a:rPr>
              <a:t>Arrival Time</a:t>
            </a:r>
            <a:endParaRPr lang="en-US" sz="1700" dirty="0"/>
          </a:p>
        </p:txBody>
      </p:sp>
      <p:sp>
        <p:nvSpPr>
          <p:cNvPr id="8" name="Text 6"/>
          <p:cNvSpPr/>
          <p:nvPr/>
        </p:nvSpPr>
        <p:spPr>
          <a:xfrm>
            <a:off x="7539037" y="2509242"/>
            <a:ext cx="2821305" cy="337780"/>
          </a:xfrm>
          <a:prstGeom prst="rect">
            <a:avLst/>
          </a:prstGeom>
          <a:noFill/>
          <a:ln/>
        </p:spPr>
        <p:txBody>
          <a:bodyPr wrap="none" lIns="0" tIns="0" rIns="0" bIns="0" rtlCol="0" anchor="t"/>
          <a:lstStyle/>
          <a:p>
            <a:pPr marL="0" indent="0" algn="l">
              <a:lnSpc>
                <a:spcPts val="2650"/>
              </a:lnSpc>
              <a:buNone/>
            </a:pPr>
            <a:r>
              <a:rPr lang="en-US" sz="1700" b="1" dirty="0">
                <a:solidFill>
                  <a:srgbClr val="D6E5EF"/>
                </a:solidFill>
                <a:latin typeface="Source Sans 3" pitchFamily="34" charset="0"/>
                <a:ea typeface="Source Sans 3" pitchFamily="34" charset="-122"/>
                <a:cs typeface="Source Sans 3" pitchFamily="34" charset="-120"/>
              </a:rPr>
              <a:t>Burst Time</a:t>
            </a:r>
            <a:endParaRPr lang="en-US" sz="1700" dirty="0"/>
          </a:p>
        </p:txBody>
      </p:sp>
      <p:sp>
        <p:nvSpPr>
          <p:cNvPr id="9" name="Text 7"/>
          <p:cNvSpPr/>
          <p:nvPr/>
        </p:nvSpPr>
        <p:spPr>
          <a:xfrm>
            <a:off x="10807779" y="2509242"/>
            <a:ext cx="2825115" cy="337780"/>
          </a:xfrm>
          <a:prstGeom prst="rect">
            <a:avLst/>
          </a:prstGeom>
          <a:noFill/>
          <a:ln/>
        </p:spPr>
        <p:txBody>
          <a:bodyPr wrap="none" lIns="0" tIns="0" rIns="0" bIns="0" rtlCol="0" anchor="t"/>
          <a:lstStyle/>
          <a:p>
            <a:pPr marL="0" indent="0" algn="l">
              <a:lnSpc>
                <a:spcPts val="2650"/>
              </a:lnSpc>
              <a:buNone/>
            </a:pPr>
            <a:endParaRPr lang="en-US" sz="1700" dirty="0"/>
          </a:p>
        </p:txBody>
      </p:sp>
      <p:sp>
        <p:nvSpPr>
          <p:cNvPr id="10" name="Shape 8"/>
          <p:cNvSpPr/>
          <p:nvPr/>
        </p:nvSpPr>
        <p:spPr>
          <a:xfrm>
            <a:off x="777597" y="2975967"/>
            <a:ext cx="13075206" cy="595670"/>
          </a:xfrm>
          <a:prstGeom prst="rect">
            <a:avLst/>
          </a:prstGeom>
          <a:solidFill>
            <a:srgbClr val="000000">
              <a:alpha val="4000"/>
            </a:srgbClr>
          </a:solidFill>
          <a:ln/>
        </p:spPr>
      </p:sp>
      <p:sp>
        <p:nvSpPr>
          <p:cNvPr id="11" name="Text 9"/>
          <p:cNvSpPr/>
          <p:nvPr/>
        </p:nvSpPr>
        <p:spPr>
          <a:xfrm>
            <a:off x="997744" y="3104912"/>
            <a:ext cx="282511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P1</a:t>
            </a:r>
            <a:endParaRPr lang="en-US" sz="1700" dirty="0"/>
          </a:p>
        </p:txBody>
      </p:sp>
      <p:sp>
        <p:nvSpPr>
          <p:cNvPr id="12" name="Text 10"/>
          <p:cNvSpPr/>
          <p:nvPr/>
        </p:nvSpPr>
        <p:spPr>
          <a:xfrm>
            <a:off x="4270296" y="3104912"/>
            <a:ext cx="282130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0</a:t>
            </a:r>
            <a:endParaRPr lang="en-US" sz="1700" dirty="0"/>
          </a:p>
        </p:txBody>
      </p:sp>
      <p:sp>
        <p:nvSpPr>
          <p:cNvPr id="13" name="Text 11"/>
          <p:cNvSpPr/>
          <p:nvPr/>
        </p:nvSpPr>
        <p:spPr>
          <a:xfrm>
            <a:off x="7539037" y="3104912"/>
            <a:ext cx="282130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8</a:t>
            </a:r>
            <a:endParaRPr lang="en-US" sz="1700" dirty="0"/>
          </a:p>
        </p:txBody>
      </p:sp>
      <p:sp>
        <p:nvSpPr>
          <p:cNvPr id="14" name="Text 12"/>
          <p:cNvSpPr/>
          <p:nvPr/>
        </p:nvSpPr>
        <p:spPr>
          <a:xfrm>
            <a:off x="10807779" y="3104912"/>
            <a:ext cx="2825115" cy="337780"/>
          </a:xfrm>
          <a:prstGeom prst="rect">
            <a:avLst/>
          </a:prstGeom>
          <a:noFill/>
          <a:ln/>
        </p:spPr>
        <p:txBody>
          <a:bodyPr wrap="none" lIns="0" tIns="0" rIns="0" bIns="0" rtlCol="0" anchor="t"/>
          <a:lstStyle/>
          <a:p>
            <a:pPr marL="0" indent="0" algn="l">
              <a:lnSpc>
                <a:spcPts val="2650"/>
              </a:lnSpc>
              <a:buNone/>
            </a:pPr>
            <a:endParaRPr lang="en-US" sz="1700" dirty="0"/>
          </a:p>
        </p:txBody>
      </p:sp>
      <p:sp>
        <p:nvSpPr>
          <p:cNvPr id="15" name="Shape 13"/>
          <p:cNvSpPr/>
          <p:nvPr/>
        </p:nvSpPr>
        <p:spPr>
          <a:xfrm>
            <a:off x="777597" y="3571637"/>
            <a:ext cx="13075206" cy="595670"/>
          </a:xfrm>
          <a:prstGeom prst="rect">
            <a:avLst/>
          </a:prstGeom>
          <a:solidFill>
            <a:srgbClr val="FFFFFF">
              <a:alpha val="4000"/>
            </a:srgbClr>
          </a:solidFill>
          <a:ln/>
        </p:spPr>
      </p:sp>
      <p:sp>
        <p:nvSpPr>
          <p:cNvPr id="16" name="Text 14"/>
          <p:cNvSpPr/>
          <p:nvPr/>
        </p:nvSpPr>
        <p:spPr>
          <a:xfrm>
            <a:off x="997744" y="3700582"/>
            <a:ext cx="282511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P2</a:t>
            </a:r>
            <a:endParaRPr lang="en-US" sz="1700" dirty="0"/>
          </a:p>
        </p:txBody>
      </p:sp>
      <p:sp>
        <p:nvSpPr>
          <p:cNvPr id="17" name="Text 15"/>
          <p:cNvSpPr/>
          <p:nvPr/>
        </p:nvSpPr>
        <p:spPr>
          <a:xfrm>
            <a:off x="4270296" y="3700582"/>
            <a:ext cx="282130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1</a:t>
            </a:r>
            <a:endParaRPr lang="en-US" sz="1700" dirty="0"/>
          </a:p>
        </p:txBody>
      </p:sp>
      <p:sp>
        <p:nvSpPr>
          <p:cNvPr id="18" name="Text 16"/>
          <p:cNvSpPr/>
          <p:nvPr/>
        </p:nvSpPr>
        <p:spPr>
          <a:xfrm>
            <a:off x="7539037" y="3700582"/>
            <a:ext cx="282130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4</a:t>
            </a:r>
            <a:endParaRPr lang="en-US" sz="1700" dirty="0"/>
          </a:p>
        </p:txBody>
      </p:sp>
      <p:sp>
        <p:nvSpPr>
          <p:cNvPr id="19" name="Text 17"/>
          <p:cNvSpPr/>
          <p:nvPr/>
        </p:nvSpPr>
        <p:spPr>
          <a:xfrm>
            <a:off x="10807779" y="3700582"/>
            <a:ext cx="2825115" cy="337780"/>
          </a:xfrm>
          <a:prstGeom prst="rect">
            <a:avLst/>
          </a:prstGeom>
          <a:noFill/>
          <a:ln/>
        </p:spPr>
        <p:txBody>
          <a:bodyPr wrap="none" lIns="0" tIns="0" rIns="0" bIns="0" rtlCol="0" anchor="t"/>
          <a:lstStyle/>
          <a:p>
            <a:pPr marL="0" indent="0" algn="l">
              <a:lnSpc>
                <a:spcPts val="2650"/>
              </a:lnSpc>
              <a:buNone/>
            </a:pPr>
            <a:endParaRPr lang="en-US" sz="1700" dirty="0"/>
          </a:p>
        </p:txBody>
      </p:sp>
      <p:sp>
        <p:nvSpPr>
          <p:cNvPr id="20" name="Shape 18"/>
          <p:cNvSpPr/>
          <p:nvPr/>
        </p:nvSpPr>
        <p:spPr>
          <a:xfrm>
            <a:off x="777597" y="4167307"/>
            <a:ext cx="13075206" cy="595670"/>
          </a:xfrm>
          <a:prstGeom prst="rect">
            <a:avLst/>
          </a:prstGeom>
          <a:solidFill>
            <a:srgbClr val="000000">
              <a:alpha val="4000"/>
            </a:srgbClr>
          </a:solidFill>
          <a:ln/>
        </p:spPr>
      </p:sp>
      <p:sp>
        <p:nvSpPr>
          <p:cNvPr id="21" name="Text 19"/>
          <p:cNvSpPr/>
          <p:nvPr/>
        </p:nvSpPr>
        <p:spPr>
          <a:xfrm>
            <a:off x="997744" y="4296251"/>
            <a:ext cx="282511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P3</a:t>
            </a:r>
            <a:endParaRPr lang="en-US" sz="1700" dirty="0"/>
          </a:p>
        </p:txBody>
      </p:sp>
      <p:sp>
        <p:nvSpPr>
          <p:cNvPr id="22" name="Text 20"/>
          <p:cNvSpPr/>
          <p:nvPr/>
        </p:nvSpPr>
        <p:spPr>
          <a:xfrm>
            <a:off x="4270296" y="4296251"/>
            <a:ext cx="282130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2</a:t>
            </a:r>
            <a:endParaRPr lang="en-US" sz="1700" dirty="0"/>
          </a:p>
        </p:txBody>
      </p:sp>
      <p:sp>
        <p:nvSpPr>
          <p:cNvPr id="23" name="Text 21"/>
          <p:cNvSpPr/>
          <p:nvPr/>
        </p:nvSpPr>
        <p:spPr>
          <a:xfrm>
            <a:off x="7539037" y="4296251"/>
            <a:ext cx="282130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2</a:t>
            </a:r>
            <a:endParaRPr lang="en-US" sz="1700" dirty="0"/>
          </a:p>
        </p:txBody>
      </p:sp>
      <p:sp>
        <p:nvSpPr>
          <p:cNvPr id="24" name="Text 22"/>
          <p:cNvSpPr/>
          <p:nvPr/>
        </p:nvSpPr>
        <p:spPr>
          <a:xfrm>
            <a:off x="10807779" y="4296251"/>
            <a:ext cx="282511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rPr>
              <a:t>7</a:t>
            </a:r>
            <a:endParaRPr lang="en-US" sz="1700" dirty="0"/>
          </a:p>
        </p:txBody>
      </p:sp>
      <p:sp>
        <p:nvSpPr>
          <p:cNvPr id="25" name="Shape 23"/>
          <p:cNvSpPr/>
          <p:nvPr/>
        </p:nvSpPr>
        <p:spPr>
          <a:xfrm>
            <a:off x="777597" y="4762976"/>
            <a:ext cx="13075206" cy="595670"/>
          </a:xfrm>
          <a:prstGeom prst="rect">
            <a:avLst/>
          </a:prstGeom>
          <a:solidFill>
            <a:srgbClr val="FFFFFF">
              <a:alpha val="4000"/>
            </a:srgbClr>
          </a:solidFill>
          <a:ln/>
        </p:spPr>
      </p:sp>
      <p:sp>
        <p:nvSpPr>
          <p:cNvPr id="26" name="Text 24"/>
          <p:cNvSpPr/>
          <p:nvPr/>
        </p:nvSpPr>
        <p:spPr>
          <a:xfrm>
            <a:off x="997744" y="4891921"/>
            <a:ext cx="282511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P4</a:t>
            </a:r>
            <a:endParaRPr lang="en-US" sz="1700" dirty="0"/>
          </a:p>
        </p:txBody>
      </p:sp>
      <p:sp>
        <p:nvSpPr>
          <p:cNvPr id="27" name="Text 25"/>
          <p:cNvSpPr/>
          <p:nvPr/>
        </p:nvSpPr>
        <p:spPr>
          <a:xfrm>
            <a:off x="4270296" y="4891921"/>
            <a:ext cx="282130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3</a:t>
            </a:r>
            <a:endParaRPr lang="en-US" sz="1700" dirty="0"/>
          </a:p>
        </p:txBody>
      </p:sp>
      <p:sp>
        <p:nvSpPr>
          <p:cNvPr id="28" name="Text 26"/>
          <p:cNvSpPr/>
          <p:nvPr/>
        </p:nvSpPr>
        <p:spPr>
          <a:xfrm>
            <a:off x="7539037" y="4891921"/>
            <a:ext cx="282130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ea typeface="Source Sans 3" pitchFamily="34" charset="-122"/>
                <a:cs typeface="Source Sans 3" pitchFamily="34" charset="-120"/>
              </a:rPr>
              <a:t>1</a:t>
            </a:r>
            <a:endParaRPr lang="en-US" sz="1700" dirty="0"/>
          </a:p>
        </p:txBody>
      </p:sp>
      <p:sp>
        <p:nvSpPr>
          <p:cNvPr id="29" name="Text 27"/>
          <p:cNvSpPr/>
          <p:nvPr/>
        </p:nvSpPr>
        <p:spPr>
          <a:xfrm>
            <a:off x="10807779" y="4891921"/>
            <a:ext cx="282511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rPr>
              <a:t>2</a:t>
            </a:r>
            <a:endParaRPr lang="en-US" sz="1700" dirty="0"/>
          </a:p>
        </p:txBody>
      </p:sp>
      <p:sp>
        <p:nvSpPr>
          <p:cNvPr id="30" name="Text 28"/>
          <p:cNvSpPr/>
          <p:nvPr/>
        </p:nvSpPr>
        <p:spPr>
          <a:xfrm>
            <a:off x="769977" y="5703570"/>
            <a:ext cx="6418778" cy="726043"/>
          </a:xfrm>
          <a:prstGeom prst="rect">
            <a:avLst/>
          </a:prstGeom>
          <a:noFill/>
          <a:ln/>
        </p:spPr>
        <p:txBody>
          <a:bodyPr wrap="none" lIns="0" tIns="0" rIns="0" bIns="0" rtlCol="0" anchor="t"/>
          <a:lstStyle/>
          <a:p>
            <a:pPr marL="0" indent="0" algn="ctr">
              <a:lnSpc>
                <a:spcPts val="5700"/>
              </a:lnSpc>
              <a:buNone/>
            </a:pPr>
            <a:r>
              <a:rPr lang="en-US" sz="5700" dirty="0">
                <a:solidFill>
                  <a:srgbClr val="D6E5EF"/>
                </a:solidFill>
                <a:latin typeface="Lora" pitchFamily="34" charset="0"/>
                <a:ea typeface="Lora" pitchFamily="34" charset="-122"/>
                <a:cs typeface="Lora" pitchFamily="34" charset="-120"/>
              </a:rPr>
              <a:t>15</a:t>
            </a:r>
            <a:endParaRPr lang="en-US" sz="5700" dirty="0"/>
          </a:p>
        </p:txBody>
      </p:sp>
      <p:sp>
        <p:nvSpPr>
          <p:cNvPr id="31" name="Text 29"/>
          <p:cNvSpPr/>
          <p:nvPr/>
        </p:nvSpPr>
        <p:spPr>
          <a:xfrm>
            <a:off x="2685097" y="6691074"/>
            <a:ext cx="2588538" cy="323493"/>
          </a:xfrm>
          <a:prstGeom prst="rect">
            <a:avLst/>
          </a:prstGeom>
          <a:noFill/>
          <a:ln/>
        </p:spPr>
        <p:txBody>
          <a:bodyPr wrap="none" lIns="0" tIns="0" rIns="0" bIns="0" rtlCol="0" anchor="t"/>
          <a:lstStyle/>
          <a:p>
            <a:pPr marL="0" indent="0" algn="ctr">
              <a:lnSpc>
                <a:spcPts val="2500"/>
              </a:lnSpc>
              <a:buNone/>
            </a:pPr>
            <a:r>
              <a:rPr lang="en-US" sz="2000" dirty="0">
                <a:solidFill>
                  <a:srgbClr val="D6E5EF"/>
                </a:solidFill>
                <a:latin typeface="Lora" pitchFamily="34" charset="0"/>
                <a:ea typeface="Lora" pitchFamily="34" charset="-122"/>
                <a:cs typeface="Lora" pitchFamily="34" charset="-120"/>
              </a:rPr>
              <a:t>Total Burst Time</a:t>
            </a:r>
            <a:endParaRPr lang="en-US" sz="2000" dirty="0"/>
          </a:p>
        </p:txBody>
      </p:sp>
      <p:sp>
        <p:nvSpPr>
          <p:cNvPr id="32" name="Text 30"/>
          <p:cNvSpPr/>
          <p:nvPr/>
        </p:nvSpPr>
        <p:spPr>
          <a:xfrm>
            <a:off x="769977" y="7135892"/>
            <a:ext cx="6418778" cy="337780"/>
          </a:xfrm>
          <a:prstGeom prst="rect">
            <a:avLst/>
          </a:prstGeom>
          <a:noFill/>
          <a:ln/>
        </p:spPr>
        <p:txBody>
          <a:bodyPr wrap="none" lIns="0" tIns="0" rIns="0" bIns="0" rtlCol="0" anchor="t"/>
          <a:lstStyle/>
          <a:p>
            <a:pPr marL="0" indent="0" algn="ctr">
              <a:lnSpc>
                <a:spcPts val="2650"/>
              </a:lnSpc>
              <a:buNone/>
            </a:pPr>
            <a:r>
              <a:rPr lang="en-US" sz="1700" dirty="0">
                <a:solidFill>
                  <a:srgbClr val="D6E5EF"/>
                </a:solidFill>
                <a:latin typeface="Source Sans 3" pitchFamily="34" charset="0"/>
                <a:ea typeface="Source Sans 3" pitchFamily="34" charset="-122"/>
                <a:cs typeface="Source Sans 3" pitchFamily="34" charset="-120"/>
              </a:rPr>
              <a:t>Sum of all process execution times</a:t>
            </a:r>
            <a:endParaRPr lang="en-US" sz="1700" dirty="0"/>
          </a:p>
        </p:txBody>
      </p:sp>
      <p:sp>
        <p:nvSpPr>
          <p:cNvPr id="33" name="Text 31"/>
          <p:cNvSpPr/>
          <p:nvPr/>
        </p:nvSpPr>
        <p:spPr>
          <a:xfrm>
            <a:off x="7441525" y="5703570"/>
            <a:ext cx="6418898" cy="726043"/>
          </a:xfrm>
          <a:prstGeom prst="rect">
            <a:avLst/>
          </a:prstGeom>
          <a:noFill/>
          <a:ln/>
        </p:spPr>
        <p:txBody>
          <a:bodyPr wrap="none" lIns="0" tIns="0" rIns="0" bIns="0" rtlCol="0" anchor="t"/>
          <a:lstStyle/>
          <a:p>
            <a:pPr marL="0" indent="0" algn="ctr">
              <a:lnSpc>
                <a:spcPts val="5700"/>
              </a:lnSpc>
              <a:buNone/>
            </a:pPr>
            <a:r>
              <a:rPr lang="en-US" sz="5700" dirty="0">
                <a:solidFill>
                  <a:srgbClr val="D6E5EF"/>
                </a:solidFill>
                <a:latin typeface="Lora" pitchFamily="34" charset="0"/>
                <a:ea typeface="Lora" pitchFamily="34" charset="-122"/>
                <a:cs typeface="Lora" pitchFamily="34" charset="-120"/>
              </a:rPr>
              <a:t>4</a:t>
            </a:r>
            <a:endParaRPr lang="en-US" sz="5700" dirty="0"/>
          </a:p>
        </p:txBody>
      </p:sp>
      <p:sp>
        <p:nvSpPr>
          <p:cNvPr id="34" name="Text 32"/>
          <p:cNvSpPr/>
          <p:nvPr/>
        </p:nvSpPr>
        <p:spPr>
          <a:xfrm>
            <a:off x="9356646" y="6691074"/>
            <a:ext cx="2588538" cy="323493"/>
          </a:xfrm>
          <a:prstGeom prst="rect">
            <a:avLst/>
          </a:prstGeom>
          <a:noFill/>
          <a:ln/>
        </p:spPr>
        <p:txBody>
          <a:bodyPr wrap="none" lIns="0" tIns="0" rIns="0" bIns="0" rtlCol="0" anchor="t"/>
          <a:lstStyle/>
          <a:p>
            <a:pPr marL="0" indent="0" algn="ctr">
              <a:lnSpc>
                <a:spcPts val="2500"/>
              </a:lnSpc>
              <a:buNone/>
            </a:pPr>
            <a:r>
              <a:rPr lang="en-US" sz="2000" dirty="0">
                <a:solidFill>
                  <a:srgbClr val="D6E5EF"/>
                </a:solidFill>
                <a:latin typeface="Lora" pitchFamily="34" charset="0"/>
                <a:ea typeface="Lora" pitchFamily="34" charset="-122"/>
                <a:cs typeface="Lora" pitchFamily="34" charset="-120"/>
              </a:rPr>
              <a:t>Process Count</a:t>
            </a:r>
            <a:endParaRPr lang="en-US" sz="2000" dirty="0"/>
          </a:p>
        </p:txBody>
      </p:sp>
      <p:sp>
        <p:nvSpPr>
          <p:cNvPr id="35" name="Text 33"/>
          <p:cNvSpPr/>
          <p:nvPr/>
        </p:nvSpPr>
        <p:spPr>
          <a:xfrm>
            <a:off x="7441525" y="7135892"/>
            <a:ext cx="6418898" cy="337780"/>
          </a:xfrm>
          <a:prstGeom prst="rect">
            <a:avLst/>
          </a:prstGeom>
          <a:noFill/>
          <a:ln/>
        </p:spPr>
        <p:txBody>
          <a:bodyPr wrap="none" lIns="0" tIns="0" rIns="0" bIns="0" rtlCol="0" anchor="t"/>
          <a:lstStyle/>
          <a:p>
            <a:pPr marL="0" indent="0" algn="ctr">
              <a:lnSpc>
                <a:spcPts val="2650"/>
              </a:lnSpc>
              <a:buNone/>
            </a:pPr>
            <a:r>
              <a:rPr lang="en-US" sz="1700" dirty="0">
                <a:solidFill>
                  <a:srgbClr val="D6E5EF"/>
                </a:solidFill>
                <a:latin typeface="Source Sans 3" pitchFamily="34" charset="0"/>
                <a:ea typeface="Source Sans 3" pitchFamily="34" charset="-122"/>
                <a:cs typeface="Source Sans 3" pitchFamily="34" charset="-120"/>
              </a:rPr>
              <a:t>Number of processes in queue</a:t>
            </a:r>
            <a:endParaRPr lang="en-US" sz="1700" dirty="0"/>
          </a:p>
        </p:txBody>
      </p:sp>
      <p:sp>
        <p:nvSpPr>
          <p:cNvPr id="36" name="Text 22">
            <a:extLst>
              <a:ext uri="{FF2B5EF4-FFF2-40B4-BE49-F238E27FC236}">
                <a16:creationId xmlns:a16="http://schemas.microsoft.com/office/drawing/2014/main" id="{DE3E3AED-0CE9-F5B7-B012-8323667EB949}"/>
              </a:ext>
            </a:extLst>
          </p:cNvPr>
          <p:cNvSpPr/>
          <p:nvPr/>
        </p:nvSpPr>
        <p:spPr>
          <a:xfrm>
            <a:off x="10815399" y="3670102"/>
            <a:ext cx="282511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rPr>
              <a:t>5</a:t>
            </a:r>
            <a:endParaRPr lang="en-US" sz="1700" dirty="0"/>
          </a:p>
        </p:txBody>
      </p:sp>
      <p:sp>
        <p:nvSpPr>
          <p:cNvPr id="37" name="Text 22">
            <a:extLst>
              <a:ext uri="{FF2B5EF4-FFF2-40B4-BE49-F238E27FC236}">
                <a16:creationId xmlns:a16="http://schemas.microsoft.com/office/drawing/2014/main" id="{7FAD2C17-EAFB-79E3-B3C4-43EC31CCEF6F}"/>
              </a:ext>
            </a:extLst>
          </p:cNvPr>
          <p:cNvSpPr/>
          <p:nvPr/>
        </p:nvSpPr>
        <p:spPr>
          <a:xfrm>
            <a:off x="10587870" y="2545616"/>
            <a:ext cx="2825115" cy="337780"/>
          </a:xfrm>
          <a:prstGeom prst="rect">
            <a:avLst/>
          </a:prstGeom>
          <a:noFill/>
          <a:ln/>
        </p:spPr>
        <p:txBody>
          <a:bodyPr wrap="none" lIns="0" tIns="0" rIns="0" bIns="0" rtlCol="0" anchor="t"/>
          <a:lstStyle/>
          <a:p>
            <a:pPr marL="0" indent="0" algn="l">
              <a:lnSpc>
                <a:spcPts val="2650"/>
              </a:lnSpc>
              <a:buNone/>
            </a:pPr>
            <a:r>
              <a:rPr lang="en-US" sz="1700" dirty="0"/>
              <a:t>    </a:t>
            </a:r>
            <a:r>
              <a:rPr lang="en-US" sz="1700" b="1" dirty="0">
                <a:solidFill>
                  <a:srgbClr val="D6E5EF"/>
                </a:solidFill>
                <a:latin typeface="Source Sans 3" pitchFamily="34" charset="0"/>
              </a:rPr>
              <a:t>Priority</a:t>
            </a:r>
          </a:p>
        </p:txBody>
      </p:sp>
      <p:sp>
        <p:nvSpPr>
          <p:cNvPr id="38" name="Text 22">
            <a:extLst>
              <a:ext uri="{FF2B5EF4-FFF2-40B4-BE49-F238E27FC236}">
                <a16:creationId xmlns:a16="http://schemas.microsoft.com/office/drawing/2014/main" id="{A869BB2D-2509-89B6-125C-738E61070506}"/>
              </a:ext>
            </a:extLst>
          </p:cNvPr>
          <p:cNvSpPr/>
          <p:nvPr/>
        </p:nvSpPr>
        <p:spPr>
          <a:xfrm>
            <a:off x="10807541" y="3126403"/>
            <a:ext cx="2825115" cy="337780"/>
          </a:xfrm>
          <a:prstGeom prst="rect">
            <a:avLst/>
          </a:prstGeom>
          <a:noFill/>
          <a:ln/>
        </p:spPr>
        <p:txBody>
          <a:bodyPr wrap="none" lIns="0" tIns="0" rIns="0" bIns="0" rtlCol="0" anchor="t"/>
          <a:lstStyle/>
          <a:p>
            <a:pPr marL="0" indent="0" algn="l">
              <a:lnSpc>
                <a:spcPts val="2650"/>
              </a:lnSpc>
              <a:buNone/>
            </a:pPr>
            <a:r>
              <a:rPr lang="en-US" sz="1700" dirty="0">
                <a:solidFill>
                  <a:srgbClr val="D6E5EF"/>
                </a:solidFill>
                <a:latin typeface="Source Sans 3" pitchFamily="34" charset="0"/>
              </a:rPr>
              <a:t>9</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1275874" y="987147"/>
            <a:ext cx="7378541" cy="547092"/>
          </a:xfrm>
          <a:prstGeom prst="rect">
            <a:avLst/>
          </a:prstGeom>
          <a:noFill/>
          <a:ln/>
        </p:spPr>
        <p:txBody>
          <a:bodyPr wrap="none" lIns="0" tIns="0" rIns="0" bIns="0" rtlCol="0" anchor="t"/>
          <a:lstStyle/>
          <a:p>
            <a:pPr marL="0" indent="0" algn="l">
              <a:lnSpc>
                <a:spcPts val="4300"/>
              </a:lnSpc>
              <a:buNone/>
            </a:pPr>
            <a:r>
              <a:rPr lang="en-US" sz="3400" dirty="0">
                <a:solidFill>
                  <a:srgbClr val="F98AC7"/>
                </a:solidFill>
                <a:latin typeface="Lora" pitchFamily="34" charset="0"/>
                <a:ea typeface="Lora" pitchFamily="34" charset="-122"/>
                <a:cs typeface="Lora" pitchFamily="34" charset="-120"/>
              </a:rPr>
              <a:t>Gantt Charts &amp; Performance Results</a:t>
            </a:r>
            <a:endParaRPr lang="en-US" sz="3400" dirty="0"/>
          </a:p>
        </p:txBody>
      </p:sp>
      <p:sp>
        <p:nvSpPr>
          <p:cNvPr id="3" name="Text 1"/>
          <p:cNvSpPr/>
          <p:nvPr/>
        </p:nvSpPr>
        <p:spPr>
          <a:xfrm>
            <a:off x="1283494" y="1990307"/>
            <a:ext cx="2625685" cy="328136"/>
          </a:xfrm>
          <a:prstGeom prst="rect">
            <a:avLst/>
          </a:prstGeom>
          <a:noFill/>
          <a:ln/>
        </p:spPr>
        <p:txBody>
          <a:bodyPr wrap="none" lIns="0" tIns="0" rIns="0" bIns="0" rtlCol="0" anchor="t"/>
          <a:lstStyle/>
          <a:p>
            <a:pPr marL="0" indent="0" algn="l">
              <a:lnSpc>
                <a:spcPts val="2550"/>
              </a:lnSpc>
              <a:buNone/>
            </a:pPr>
            <a:r>
              <a:rPr lang="en-US" sz="2400" u="sng" dirty="0">
                <a:solidFill>
                  <a:srgbClr val="F98AC7"/>
                </a:solidFill>
                <a:latin typeface="Lora" pitchFamily="34" charset="0"/>
                <a:ea typeface="Lora" pitchFamily="34" charset="-122"/>
                <a:cs typeface="Lora" pitchFamily="34" charset="-120"/>
              </a:rPr>
              <a:t>FCFS Schedule:</a:t>
            </a:r>
            <a:endParaRPr lang="en-US" sz="2400" u="sng" dirty="0"/>
          </a:p>
        </p:txBody>
      </p:sp>
      <p:sp>
        <p:nvSpPr>
          <p:cNvPr id="4" name="Text 2"/>
          <p:cNvSpPr/>
          <p:nvPr/>
        </p:nvSpPr>
        <p:spPr>
          <a:xfrm>
            <a:off x="1275874" y="2854403"/>
            <a:ext cx="12078653" cy="656273"/>
          </a:xfrm>
          <a:prstGeom prst="rect">
            <a:avLst/>
          </a:prstGeom>
          <a:noFill/>
          <a:ln/>
        </p:spPr>
        <p:txBody>
          <a:bodyPr wrap="square" lIns="0" tIns="0" rIns="0" bIns="0" rtlCol="0" anchor="t"/>
          <a:lstStyle/>
          <a:p>
            <a:pPr marL="0" indent="0" algn="l">
              <a:lnSpc>
                <a:spcPts val="2550"/>
              </a:lnSpc>
              <a:buNone/>
            </a:pPr>
            <a:r>
              <a:rPr lang="en-US" sz="2050" dirty="0">
                <a:solidFill>
                  <a:srgbClr val="F98AC7"/>
                </a:solidFill>
                <a:latin typeface="Lora" pitchFamily="34" charset="0"/>
                <a:ea typeface="Lora" pitchFamily="34" charset="-122"/>
                <a:cs typeface="Lora" pitchFamily="34" charset="-120"/>
              </a:rPr>
              <a:t>|----- P1 -----|----- P2 -----|----- P3 -----|----- P4 -----|                                                                               0                      8                       12                       14                      15 </a:t>
            </a:r>
            <a:endParaRPr lang="en-US" sz="2050" dirty="0"/>
          </a:p>
        </p:txBody>
      </p:sp>
      <p:sp>
        <p:nvSpPr>
          <p:cNvPr id="5" name="Text 3"/>
          <p:cNvSpPr/>
          <p:nvPr/>
        </p:nvSpPr>
        <p:spPr>
          <a:xfrm>
            <a:off x="1275874" y="2691884"/>
            <a:ext cx="2625685" cy="328136"/>
          </a:xfrm>
          <a:prstGeom prst="rect">
            <a:avLst/>
          </a:prstGeom>
          <a:noFill/>
          <a:ln/>
        </p:spPr>
        <p:txBody>
          <a:bodyPr wrap="none" lIns="0" tIns="0" rIns="0" bIns="0" rtlCol="0" anchor="t"/>
          <a:lstStyle/>
          <a:p>
            <a:pPr marL="0" indent="0" algn="l">
              <a:lnSpc>
                <a:spcPts val="2550"/>
              </a:lnSpc>
              <a:buNone/>
            </a:pPr>
            <a:endParaRPr lang="en-US" sz="2050" dirty="0"/>
          </a:p>
        </p:txBody>
      </p:sp>
      <p:sp>
        <p:nvSpPr>
          <p:cNvPr id="8" name="Text 6"/>
          <p:cNvSpPr/>
          <p:nvPr/>
        </p:nvSpPr>
        <p:spPr>
          <a:xfrm>
            <a:off x="1275874" y="3874561"/>
            <a:ext cx="12078653" cy="264319"/>
          </a:xfrm>
          <a:prstGeom prst="rect">
            <a:avLst/>
          </a:prstGeom>
          <a:noFill/>
          <a:ln/>
        </p:spPr>
        <p:txBody>
          <a:bodyPr wrap="none" lIns="0" tIns="0" rIns="0" bIns="0" rtlCol="0" anchor="t"/>
          <a:lstStyle/>
          <a:p>
            <a:pPr marL="0" indent="0" algn="l">
              <a:lnSpc>
                <a:spcPts val="2050"/>
              </a:lnSpc>
              <a:buNone/>
            </a:pPr>
            <a:r>
              <a:rPr lang="en-US" dirty="0">
                <a:solidFill>
                  <a:srgbClr val="D6E5EF"/>
                </a:solidFill>
                <a:latin typeface="Source Sans 3" pitchFamily="34" charset="0"/>
                <a:ea typeface="Source Sans 3" pitchFamily="34" charset="-122"/>
                <a:cs typeface="Source Sans 3" pitchFamily="34" charset="-120"/>
              </a:rPr>
              <a:t>The Gantt charts illustrate execution order. FCFS follows arrival sequence.</a:t>
            </a:r>
            <a:endParaRPr lang="en-US" dirty="0"/>
          </a:p>
        </p:txBody>
      </p:sp>
      <p:sp>
        <p:nvSpPr>
          <p:cNvPr id="9" name="Shape 7"/>
          <p:cNvSpPr/>
          <p:nvPr/>
        </p:nvSpPr>
        <p:spPr>
          <a:xfrm>
            <a:off x="1275874" y="4763454"/>
            <a:ext cx="12325826" cy="1223366"/>
          </a:xfrm>
          <a:prstGeom prst="roundRect">
            <a:avLst>
              <a:gd name="adj" fmla="val 2031"/>
            </a:avLst>
          </a:prstGeom>
          <a:noFill/>
          <a:ln w="7620">
            <a:solidFill>
              <a:srgbClr val="FFFFFF">
                <a:alpha val="24000"/>
              </a:srgbClr>
            </a:solidFill>
            <a:prstDash val="solid"/>
          </a:ln>
        </p:spPr>
      </p:sp>
      <p:sp>
        <p:nvSpPr>
          <p:cNvPr id="10" name="Shape 8"/>
          <p:cNvSpPr/>
          <p:nvPr/>
        </p:nvSpPr>
        <p:spPr>
          <a:xfrm>
            <a:off x="1283494" y="4771072"/>
            <a:ext cx="12318206" cy="547211"/>
          </a:xfrm>
          <a:prstGeom prst="rect">
            <a:avLst/>
          </a:prstGeom>
          <a:solidFill>
            <a:srgbClr val="FFFFFF">
              <a:alpha val="4000"/>
            </a:srgbClr>
          </a:solidFill>
          <a:ln/>
        </p:spPr>
      </p:sp>
      <p:sp>
        <p:nvSpPr>
          <p:cNvPr id="11" name="Text 9"/>
          <p:cNvSpPr/>
          <p:nvPr/>
        </p:nvSpPr>
        <p:spPr>
          <a:xfrm>
            <a:off x="1469469" y="4865370"/>
            <a:ext cx="203692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Algorithm</a:t>
            </a:r>
            <a:endParaRPr lang="en-US" sz="1450" dirty="0"/>
          </a:p>
        </p:txBody>
      </p:sp>
      <p:sp>
        <p:nvSpPr>
          <p:cNvPr id="12" name="Text 10"/>
          <p:cNvSpPr/>
          <p:nvPr/>
        </p:nvSpPr>
        <p:spPr>
          <a:xfrm>
            <a:off x="3885962" y="4865370"/>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Process</a:t>
            </a:r>
            <a:endParaRPr lang="en-US" sz="1450" dirty="0"/>
          </a:p>
        </p:txBody>
      </p:sp>
      <p:sp>
        <p:nvSpPr>
          <p:cNvPr id="13" name="Text 11"/>
          <p:cNvSpPr/>
          <p:nvPr/>
        </p:nvSpPr>
        <p:spPr>
          <a:xfrm>
            <a:off x="8491419" y="4887516"/>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Waiting Time</a:t>
            </a:r>
            <a:endParaRPr lang="en-US" sz="1450" dirty="0"/>
          </a:p>
        </p:txBody>
      </p:sp>
      <p:sp>
        <p:nvSpPr>
          <p:cNvPr id="14" name="Text 12"/>
          <p:cNvSpPr/>
          <p:nvPr/>
        </p:nvSpPr>
        <p:spPr>
          <a:xfrm>
            <a:off x="6091298" y="4847985"/>
            <a:ext cx="2033111"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Turnaround Time</a:t>
            </a:r>
            <a:endParaRPr lang="en-US" sz="1450" dirty="0"/>
          </a:p>
        </p:txBody>
      </p:sp>
      <p:sp>
        <p:nvSpPr>
          <p:cNvPr id="15" name="Text 13"/>
          <p:cNvSpPr/>
          <p:nvPr/>
        </p:nvSpPr>
        <p:spPr>
          <a:xfrm>
            <a:off x="11124010" y="4865370"/>
            <a:ext cx="639365"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Avg WT</a:t>
            </a:r>
            <a:endParaRPr lang="en-US" sz="1450" dirty="0"/>
          </a:p>
        </p:txBody>
      </p:sp>
      <p:sp>
        <p:nvSpPr>
          <p:cNvPr id="16" name="Shape 14"/>
          <p:cNvSpPr/>
          <p:nvPr/>
        </p:nvSpPr>
        <p:spPr>
          <a:xfrm>
            <a:off x="1283493" y="5412581"/>
            <a:ext cx="12318207" cy="574239"/>
          </a:xfrm>
          <a:prstGeom prst="rect">
            <a:avLst/>
          </a:prstGeom>
          <a:solidFill>
            <a:srgbClr val="000000">
              <a:alpha val="4000"/>
            </a:srgbClr>
          </a:solidFill>
          <a:ln/>
        </p:spPr>
      </p:sp>
      <p:sp>
        <p:nvSpPr>
          <p:cNvPr id="17" name="Text 15"/>
          <p:cNvSpPr/>
          <p:nvPr/>
        </p:nvSpPr>
        <p:spPr>
          <a:xfrm>
            <a:off x="1469468" y="5438714"/>
            <a:ext cx="203692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FCFS</a:t>
            </a:r>
            <a:endParaRPr lang="en-US" sz="1450" dirty="0"/>
          </a:p>
        </p:txBody>
      </p:sp>
      <p:sp>
        <p:nvSpPr>
          <p:cNvPr id="18" name="Text 16"/>
          <p:cNvSpPr/>
          <p:nvPr/>
        </p:nvSpPr>
        <p:spPr>
          <a:xfrm>
            <a:off x="3885962" y="5402456"/>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P1,P2,P3,P4</a:t>
            </a:r>
            <a:endParaRPr lang="en-US" sz="1450" dirty="0"/>
          </a:p>
        </p:txBody>
      </p:sp>
      <p:sp>
        <p:nvSpPr>
          <p:cNvPr id="19" name="Text 17"/>
          <p:cNvSpPr/>
          <p:nvPr/>
        </p:nvSpPr>
        <p:spPr>
          <a:xfrm>
            <a:off x="8491418" y="5318284"/>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0,7,10,11</a:t>
            </a:r>
            <a:endParaRPr lang="en-US" sz="1450" dirty="0"/>
          </a:p>
        </p:txBody>
      </p:sp>
      <p:sp>
        <p:nvSpPr>
          <p:cNvPr id="20" name="Text 18"/>
          <p:cNvSpPr/>
          <p:nvPr/>
        </p:nvSpPr>
        <p:spPr>
          <a:xfrm>
            <a:off x="6131481" y="5397697"/>
            <a:ext cx="203311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8,11,12,12</a:t>
            </a:r>
            <a:endParaRPr lang="en-US" sz="1450" dirty="0"/>
          </a:p>
        </p:txBody>
      </p:sp>
      <p:sp>
        <p:nvSpPr>
          <p:cNvPr id="21" name="Text 19"/>
          <p:cNvSpPr/>
          <p:nvPr/>
        </p:nvSpPr>
        <p:spPr>
          <a:xfrm>
            <a:off x="11124009" y="5318284"/>
            <a:ext cx="34409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ea typeface="Source Sans 3" pitchFamily="34" charset="-122"/>
                <a:cs typeface="Source Sans 3" pitchFamily="34" charset="-120"/>
              </a:rPr>
              <a:t>7.0</a:t>
            </a:r>
            <a:endParaRPr lang="en-US" sz="1450" dirty="0"/>
          </a:p>
        </p:txBody>
      </p:sp>
      <p:sp>
        <p:nvSpPr>
          <p:cNvPr id="31" name="Text 13">
            <a:extLst>
              <a:ext uri="{FF2B5EF4-FFF2-40B4-BE49-F238E27FC236}">
                <a16:creationId xmlns:a16="http://schemas.microsoft.com/office/drawing/2014/main" id="{01BB3C46-6634-FD6C-FEC6-D931FEC16267}"/>
              </a:ext>
            </a:extLst>
          </p:cNvPr>
          <p:cNvSpPr/>
          <p:nvPr/>
        </p:nvSpPr>
        <p:spPr>
          <a:xfrm>
            <a:off x="12362855" y="4870606"/>
            <a:ext cx="639365" cy="264319"/>
          </a:xfrm>
          <a:prstGeom prst="rect">
            <a:avLst/>
          </a:prstGeom>
          <a:noFill/>
          <a:ln/>
        </p:spPr>
        <p:txBody>
          <a:bodyPr wrap="none" lIns="0" tIns="0" rIns="0" bIns="0" rtlCol="0" anchor="t"/>
          <a:lstStyle/>
          <a:p>
            <a:pPr marL="0" indent="0" algn="l">
              <a:lnSpc>
                <a:spcPts val="2050"/>
              </a:lnSpc>
              <a:buNone/>
            </a:pPr>
            <a:r>
              <a:rPr lang="en-US" sz="1450" b="1" dirty="0">
                <a:solidFill>
                  <a:srgbClr val="D6E5EF"/>
                </a:solidFill>
                <a:latin typeface="Source Sans 3" pitchFamily="34" charset="0"/>
                <a:ea typeface="Source Sans 3" pitchFamily="34" charset="-122"/>
                <a:cs typeface="Source Sans 3" pitchFamily="34" charset="-120"/>
              </a:rPr>
              <a:t>Avg TAT</a:t>
            </a:r>
            <a:endParaRPr lang="en-US" sz="1450" dirty="0"/>
          </a:p>
        </p:txBody>
      </p:sp>
      <p:sp>
        <p:nvSpPr>
          <p:cNvPr id="32" name="Text 19">
            <a:extLst>
              <a:ext uri="{FF2B5EF4-FFF2-40B4-BE49-F238E27FC236}">
                <a16:creationId xmlns:a16="http://schemas.microsoft.com/office/drawing/2014/main" id="{366AC73F-6003-FCAD-8B4A-9DBD308964B2}"/>
              </a:ext>
            </a:extLst>
          </p:cNvPr>
          <p:cNvSpPr/>
          <p:nvPr/>
        </p:nvSpPr>
        <p:spPr>
          <a:xfrm>
            <a:off x="12443221" y="5338759"/>
            <a:ext cx="344091" cy="264319"/>
          </a:xfrm>
          <a:prstGeom prst="rect">
            <a:avLst/>
          </a:prstGeom>
          <a:noFill/>
          <a:ln/>
        </p:spPr>
        <p:txBody>
          <a:bodyPr wrap="none" lIns="0" tIns="0" rIns="0" bIns="0" rtlCol="0" anchor="t"/>
          <a:lstStyle/>
          <a:p>
            <a:pPr marL="0" indent="0" algn="l">
              <a:lnSpc>
                <a:spcPts val="2050"/>
              </a:lnSpc>
              <a:buNone/>
            </a:pPr>
            <a:r>
              <a:rPr lang="en-US" sz="1450" dirty="0">
                <a:solidFill>
                  <a:srgbClr val="D6E5EF"/>
                </a:solidFill>
                <a:latin typeface="Source Sans 3" pitchFamily="34" charset="0"/>
              </a:rPr>
              <a:t>10.75</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947</Words>
  <Application>Microsoft Office PowerPoint</Application>
  <PresentationFormat>Custom</PresentationFormat>
  <Paragraphs>190</Paragraphs>
  <Slides>12</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Lora</vt:lpstr>
      <vt:lpstr>Source Sans 3</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Aviral</dc:creator>
  <cp:lastModifiedBy>Vedant Verma</cp:lastModifiedBy>
  <cp:revision>5</cp:revision>
  <dcterms:created xsi:type="dcterms:W3CDTF">2026-01-30T04:22:24Z</dcterms:created>
  <dcterms:modified xsi:type="dcterms:W3CDTF">2026-01-31T20:00:20Z</dcterms:modified>
</cp:coreProperties>
</file>